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557" r:id="rId6"/>
    <p:sldId id="569" r:id="rId7"/>
    <p:sldId id="598" r:id="rId8"/>
    <p:sldId id="622" r:id="rId9"/>
    <p:sldId id="599" r:id="rId10"/>
    <p:sldId id="610" r:id="rId11"/>
    <p:sldId id="611" r:id="rId12"/>
    <p:sldId id="612" r:id="rId13"/>
    <p:sldId id="613" r:id="rId14"/>
    <p:sldId id="614" r:id="rId15"/>
    <p:sldId id="616" r:id="rId16"/>
    <p:sldId id="596" r:id="rId17"/>
    <p:sldId id="617" r:id="rId18"/>
    <p:sldId id="618" r:id="rId19"/>
    <p:sldId id="619" r:id="rId20"/>
    <p:sldId id="620" r:id="rId21"/>
    <p:sldId id="516" r:id="rId22"/>
    <p:sldId id="621" r:id="rId23"/>
  </p:sldIdLst>
  <p:sldSz cx="12192000" cy="6858000"/>
  <p:notesSz cx="10234613" cy="7104063"/>
  <p:embeddedFontLst>
    <p:embeddedFont>
      <p:font typeface="KoPub돋움체_Pro Medium" panose="020B0604020202020204" charset="-127"/>
      <p:regular r:id="rId26"/>
    </p:embeddedFont>
    <p:embeddedFont>
      <p:font typeface="Cambria Math" panose="02040503050406030204" pitchFamily="18" charset="0"/>
      <p:regular r:id="rId27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2E75B6"/>
    <a:srgbClr val="E4E4E4"/>
    <a:srgbClr val="EE853E"/>
    <a:srgbClr val="EE5AD9"/>
    <a:srgbClr val="4472C4"/>
    <a:srgbClr val="E7E6E6"/>
    <a:srgbClr val="3D4D65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D39F0A-6C23-4781-B4B1-DAB4A600D7A6}" v="30" dt="2021-09-24T01:10:54.8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24" autoAdjust="0"/>
    <p:restoredTop sz="94309" autoAdjust="0"/>
  </p:normalViewPr>
  <p:slideViewPr>
    <p:cSldViewPr snapToGrid="0" snapToObjects="1">
      <p:cViewPr varScale="1">
        <p:scale>
          <a:sx n="107" d="100"/>
          <a:sy n="107" d="100"/>
        </p:scale>
        <p:origin x="118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 snapToGrid="0" snapToObjects="1">
      <p:cViewPr varScale="1">
        <p:scale>
          <a:sx n="134" d="100"/>
          <a:sy n="134" d="100"/>
        </p:scale>
        <p:origin x="52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6700A1-4953-7442-B083-DA74B78B94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F4AB0-A2AD-7944-9E59-3F5A71E2E6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/>
            </a:lvl1pPr>
          </a:lstStyle>
          <a:p>
            <a:fld id="{6C159364-E400-9144-B825-97016E3D586E}" type="datetimeFigureOut">
              <a:rPr kumimoji="1" lang="x-none" altLang="en-US" smtClean="0">
                <a:latin typeface="KoPub돋움체_Pro Medium" panose="00000600000000000000" pitchFamily="50" charset="-127"/>
              </a:rPr>
              <a:t>2021-09-23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9F7BBF-A5A5-FE44-8729-463CC716FE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B0F94-1E9C-884F-9ADB-04B91D0861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/>
            </a:lvl1pPr>
          </a:lstStyle>
          <a:p>
            <a:fld id="{E2E58B7E-C4FD-7449-BCD9-23E858C38665}" type="slidenum">
              <a:rPr kumimoji="1" lang="x-none" altLang="en-US" smtClean="0">
                <a:latin typeface="KoPub돋움체_Pro Medium" panose="00000600000000000000" pitchFamily="50" charset="-127"/>
              </a:rPr>
              <a:t>‹#›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606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7ACBAC43-8831-471B-9AD2-DEA4CF69AB45}" type="datetimeFigureOut">
              <a:rPr lang="ko-KR" altLang="en-US" smtClean="0"/>
              <a:pPr/>
              <a:t>2021-09-23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89263" y="889000"/>
            <a:ext cx="4256087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399" tIns="47700" rIns="95399" bIns="4770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3" y="3418831"/>
            <a:ext cx="8187690" cy="2797225"/>
          </a:xfrm>
          <a:prstGeom prst="rect">
            <a:avLst/>
          </a:prstGeom>
        </p:spPr>
        <p:txBody>
          <a:bodyPr vert="horz" lIns="95399" tIns="47700" rIns="95399" bIns="4770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AC73E239-C879-4571-900D-2AB9993AA5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70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974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2435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361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_Pro Medium"/>
                <a:ea typeface="KoPub돋움체_Pro Medium"/>
              </a:rPr>
              <a:t>N</a:t>
            </a:r>
            <a:r>
              <a:rPr lang="ko-KR" altLang="en-US" dirty="0">
                <a:latin typeface="KoPub돋움체_Pro Medium"/>
                <a:ea typeface="KoPub돋움체_Pro Medium"/>
              </a:rPr>
              <a:t>/</a:t>
            </a:r>
            <a:r>
              <a:rPr lang="ko-KR" altLang="en-US" dirty="0" err="1">
                <a:latin typeface="KoPub돋움체_Pro Medium"/>
                <a:ea typeface="KoPub돋움체_Pro Medium"/>
              </a:rPr>
              <a:t>b</a:t>
            </a:r>
            <a:r>
              <a:rPr lang="ko-KR" altLang="en-US" dirty="0">
                <a:latin typeface="KoPub돋움체_Pro Medium"/>
                <a:ea typeface="KoPub돋움체_Pro Medium"/>
              </a:rPr>
              <a:t>               </a:t>
            </a:r>
            <a:r>
              <a:rPr lang="ko-KR" altLang="en-US" dirty="0" err="1">
                <a:latin typeface="KoPub돋움체_Pro Medium"/>
                <a:ea typeface="KoPub돋움체_Pro Medium"/>
              </a:rPr>
              <a:t>n</a:t>
            </a:r>
            <a:r>
              <a:rPr lang="ko-KR" altLang="en-US" dirty="0">
                <a:latin typeface="KoPub돋움체_Pro Medium"/>
                <a:ea typeface="KoPub돋움체_Pro Medium"/>
              </a:rPr>
              <a:t> </a:t>
            </a:r>
            <a:r>
              <a:rPr lang="ko-KR" altLang="en-US" dirty="0" err="1">
                <a:latin typeface="KoPub돋움체_Pro Medium"/>
                <a:ea typeface="KoPub돋움체_Pro Medium"/>
              </a:rPr>
              <a:t>over</a:t>
            </a:r>
            <a:r>
              <a:rPr lang="ko-KR" altLang="en-US" dirty="0">
                <a:latin typeface="KoPub돋움체_Pro Medium"/>
                <a:ea typeface="KoPub돋움체_Pro Medium"/>
              </a:rPr>
              <a:t> </a:t>
            </a:r>
            <a:r>
              <a:rPr lang="ko-KR" altLang="en-US" dirty="0" err="1">
                <a:latin typeface="KoPub돋움체_Pro Medium"/>
                <a:ea typeface="KoPub돋움체_Pro Medium"/>
              </a:rPr>
              <a:t>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551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7975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725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49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4984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536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926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70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124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5926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296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179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19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571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944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3496F-42AB-A941-999F-A9E7F3604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98649"/>
          </a:xfrm>
        </p:spPr>
        <p:txBody>
          <a:bodyPr anchor="b"/>
          <a:lstStyle>
            <a:lvl1pPr algn="ctr">
              <a:defRPr sz="6000" b="1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B7E2F5-217C-1B43-9BA4-EB14062A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C8339-DB78-3B4B-BC38-44D75181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84B74-D02B-9B4C-8735-80C66163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08571-F9F2-3D48-9FB5-8F72DE06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2446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7DFD6-B74B-C64E-B483-7395F797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3E598F-2618-5043-94E0-CA54ACEF6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6FEB1D-97C7-6043-AAC3-F6F1F3D6C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953D0D-D06B-5445-9CB0-C27362E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90C0C-624D-0B4B-BCAA-2BF80912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650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C1E77F-5D2E-CA40-ADEC-BC263074B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BAA67B-DFE8-804D-BE50-4072E4D3B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AFE1A-D856-2440-8FEB-52101450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76C43-A3ED-2446-BCF4-4149A85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CA692-93BA-3444-B72C-AEE0FAD3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4341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E122BA0-4713-334A-9F50-9E14A354E6CF}"/>
              </a:ext>
            </a:extLst>
          </p:cNvPr>
          <p:cNvSpPr/>
          <p:nvPr userDrawn="1"/>
        </p:nvSpPr>
        <p:spPr>
          <a:xfrm>
            <a:off x="0" y="736"/>
            <a:ext cx="12192000" cy="877521"/>
          </a:xfrm>
          <a:prstGeom prst="rect">
            <a:avLst/>
          </a:prstGeom>
          <a:gradFill flip="none" rotWithShape="1">
            <a:gsLst>
              <a:gs pos="0">
                <a:schemeClr val="dk2">
                  <a:tint val="93000"/>
                  <a:satMod val="150000"/>
                  <a:shade val="98000"/>
                  <a:lumMod val="102000"/>
                </a:schemeClr>
              </a:gs>
              <a:gs pos="30000">
                <a:schemeClr val="dk2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dk2">
                  <a:shade val="63000"/>
                  <a:satMod val="1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4CA037-67A6-004A-ABDF-5D330CC6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57473-5353-CF41-AEBE-FA6B19FE3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45" y="1062900"/>
            <a:ext cx="11312769" cy="5331313"/>
          </a:xfrm>
        </p:spPr>
        <p:txBody>
          <a:bodyPr/>
          <a:lstStyle>
            <a:lvl1pPr>
              <a:defRPr b="0" i="0">
                <a:solidFill>
                  <a:srgbClr val="5B91B8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2pPr>
            <a:lvl3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3pPr>
            <a:lvl4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4pPr>
            <a:lvl5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BC8157-6F52-C949-8759-BF432FD2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5231" y="130674"/>
            <a:ext cx="1309164" cy="637476"/>
          </a:xfrm>
        </p:spPr>
        <p:txBody>
          <a:bodyPr/>
          <a:lstStyle>
            <a:lvl1pPr>
              <a:defRPr sz="20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r>
              <a:rPr kumimoji="1" lang="en-US" altLang="en-US" dirty="0"/>
              <a:t>/8</a:t>
            </a:r>
            <a:endParaRPr kumimoji="1" lang="x-none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4FA12-34A7-ED46-BA29-FDE78C7A7E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926" y="6444673"/>
            <a:ext cx="1160468" cy="3737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7FA321-874D-6546-8207-0C707C5527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5490" y="6492875"/>
            <a:ext cx="1479740" cy="2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1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A69B3-8D35-9443-826F-A4FAC60F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C588B-BBE6-5240-A1BA-C55F32527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F49BE-A716-CC44-B76A-21C73662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4A01F-57F0-524B-A271-4D542EDA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67C2E7-CB4D-E443-830E-3AB94B0F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6943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39C85-D612-F340-9C22-F4951CBE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DCB93-1CDE-7C4A-A22D-4DA75F561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8CBF3E-E344-7F4D-B8DC-06BE1E2B9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4B113E-7EBE-4B46-A4A0-365295ED0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611882-BC97-C54C-8E54-5CDF0CA9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5CEEA2-9FD1-4D4A-ACF9-6AC06387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4993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6248E-FE00-A04C-B940-A6840020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642F2-B759-EA42-9B55-80819CEE8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3B4E0-ADD5-3E42-B5C0-29C690D59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5FD57C-5E18-644F-8AC0-8C3D8D971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ED7906-98A2-5040-8A5C-B389A3E83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FF5F2E-D15C-C248-BDFB-BFFE509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688088-77E2-7548-AF6F-11E4B072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C3BE27-870A-1441-A8C9-46A90C0F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566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E114D-C468-AA48-837F-091CE1C4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44D9F8-A27F-F740-B028-D2044EBA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6B587A-78C1-1F44-B952-3816652F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B59FAC-6CDD-D64A-ADF3-5586F182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009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B2225B-5B8E-5F4D-8728-061E46BF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C3D084-63A2-E747-812B-1608872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36AFA-F166-EE4C-9B7F-4982EE81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4324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5C9F1-B0BB-F34B-9707-2A048E6F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7707A-F0ED-A349-B188-21467595D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C82A2A-F706-C847-97DF-BE4032D32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A012A3-665B-4C4E-8873-B464654A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8A2D9F-195A-1345-8A95-A03FDCF56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BB373-FB08-1C45-A0F4-48D31F63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96011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D2243-F916-C743-A06C-9C3BFF36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5E054D-ACA5-C949-80E7-E2C1DFD01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1F8D5D-0972-4D41-91F5-9FC52A83A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E516C5-85AC-9C40-9432-9066FEF5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EF606F-65A1-D544-8FE6-690A26B2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19893F-1FFF-A04A-9E56-89A00F0E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27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19B2D6-E562-D242-A44A-E8F9F84A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945313-44C5-F44B-B6AE-E5A7F6B14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28297-3C03-784D-973B-B3E600274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45C85-4059-AE41-B7B4-4BC02754D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BE1CA-AADB-1647-9F0D-F29A0A628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83812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1CCBED-E4E1-4997-A072-94D325AE3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599"/>
            <a:ext cx="12192000" cy="62484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F50A4-96DC-44F7-8805-D1713FA4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030580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57922F-06FC-4A81-9EC2-4047535D1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174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4" name="그림 3" descr="일러바탕.jpg">
            <a:extLst>
              <a:ext uri="{FF2B5EF4-FFF2-40B4-BE49-F238E27FC236}">
                <a16:creationId xmlns:a16="http://schemas.microsoft.com/office/drawing/2014/main" id="{7294976F-1658-8642-BF10-B2EB1381E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31" y="27876"/>
            <a:ext cx="9065569" cy="42154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F3AFA4-BB24-934E-8FC4-8A074A232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9021" y="6339922"/>
            <a:ext cx="1252809" cy="403447"/>
          </a:xfrm>
          <a:prstGeom prst="rect">
            <a:avLst/>
          </a:prstGeom>
        </p:spPr>
      </p:pic>
      <p:pic>
        <p:nvPicPr>
          <p:cNvPr id="16" name="그림 15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0B61F800-019A-F249-BA68-51A42E91C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5798" y="6408494"/>
            <a:ext cx="1365262" cy="28798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3FA02DD8-B26B-401C-AC18-37E45C718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895458"/>
            <a:ext cx="10640754" cy="775845"/>
          </a:xfrm>
        </p:spPr>
        <p:txBody>
          <a:bodyPr anchor="ctr">
            <a:normAutofit/>
          </a:bodyPr>
          <a:lstStyle/>
          <a:p>
            <a:r>
              <a:rPr kumimoji="1" lang="en-US" altLang="en-US" sz="4400" dirty="0">
                <a:solidFill>
                  <a:srgbClr val="FFFFFF"/>
                </a:solidFill>
              </a:rPr>
              <a:t>Introduction to Algorithms</a:t>
            </a:r>
            <a:endParaRPr kumimoji="1" lang="x-none" altLang="en-US" sz="4400" dirty="0">
              <a:solidFill>
                <a:srgbClr val="FFFFFF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39E504D-E1E3-4EA2-A8BF-369B3EE36D44}"/>
              </a:ext>
            </a:extLst>
          </p:cNvPr>
          <p:cNvSpPr txBox="1">
            <a:spLocks/>
          </p:cNvSpPr>
          <p:nvPr/>
        </p:nvSpPr>
        <p:spPr>
          <a:xfrm>
            <a:off x="3506756" y="5698540"/>
            <a:ext cx="5178488" cy="1131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kumimoji="1" lang="en-US" altLang="ko-KR" sz="2000" dirty="0" err="1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DongYeon</a:t>
            </a:r>
            <a:r>
              <a:rPr kumimoji="1" lang="en-US" altLang="ko-KR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Kim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Department of Multimedia Engineering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Dongguk University</a:t>
            </a:r>
            <a:endParaRPr kumimoji="1" lang="x-none" altLang="en-US" sz="2000" dirty="0">
              <a:solidFill>
                <a:srgbClr val="FFFFFF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1BECF7-978F-4D3B-9E2F-B9C29EC7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795581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Divide-and-Conquer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The recursion-tree method for solving recurrences</a:t>
                </a: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b="1" dirty="0">
                    <a:ln w="0"/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oPub돋움체_Pro Medium"/>
                    <a:ea typeface="KoPub돋움체_Pro Medium"/>
                  </a:rPr>
                  <a:t>Make a good guess for the recurrence (cont’d)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d>
                      <m:dPr>
                        <m:ctrlP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𝟑</m:t>
                    </m:r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d>
                      <m:dPr>
                        <m:begChr m:val="⌊"/>
                        <m:endChr m:val=""/>
                        <m:ctrlP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d>
                      <m:dPr>
                        <m:begChr m:val=""/>
                        <m:endChr m:val="⌋"/>
                        <m:ctrlP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𝟒</m:t>
                        </m:r>
                      </m:e>
                    </m:d>
                    <m:r>
                      <a:rPr lang="en-US" altLang="ko-KR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)+ </m:t>
                    </m:r>
                    <m:r>
                      <a:rPr lang="ko-KR" altLang="en-US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𝜽</m:t>
                    </m:r>
                    <m:r>
                      <a:rPr lang="en-US" altLang="ko-KR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p>
                      <m:sSupPr>
                        <m:ctrlPr>
                          <a:rPr lang="en-US" altLang="ko-KR" b="1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1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  <m:sup>
                        <m:r>
                          <a:rPr lang="en-US" altLang="ko-KR" b="1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𝟐</m:t>
                        </m:r>
                      </m:sup>
                    </m:sSup>
                    <m:r>
                      <a:rPr lang="en-US" altLang="ko-KR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b="1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Add up the costs over all levels to determine the cost for the entire tree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This formula looks somewhat messy </a:t>
                </a:r>
                <a:r>
                  <a:rPr lang="ko-KR" altLang="en-US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:r>
                  <a:rPr lang="en-US" altLang="ko-KR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</a:t>
                </a:r>
                <a:r>
                  <a:rPr lang="ko-KR" altLang="en-US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can</a:t>
                </a:r>
                <a:r>
                  <a:rPr lang="ko-KR" altLang="en-US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take</a:t>
                </a:r>
                <a:r>
                  <a:rPr lang="ko-KR" altLang="en-US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advantage</a:t>
                </a:r>
                <a:r>
                  <a:rPr lang="ko-KR" altLang="en-US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of</a:t>
                </a:r>
                <a:r>
                  <a:rPr lang="ko-KR" altLang="en-US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small</a:t>
                </a:r>
                <a:r>
                  <a:rPr lang="ko-KR" altLang="en-US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amounts</a:t>
                </a:r>
                <a:r>
                  <a:rPr lang="ko-KR" altLang="en-US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of</a:t>
                </a:r>
                <a:r>
                  <a:rPr lang="ko-KR" altLang="en-US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sloppiness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Use an infinite decreasing geometric series as an upper bound</a:t>
                </a: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14450" lvl="3" indent="0">
                  <a:lnSpc>
                    <a:spcPct val="100000"/>
                  </a:lnSpc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10</a:t>
            </a:fld>
            <a:r>
              <a:rPr kumimoji="1" lang="en-US" altLang="en-US" dirty="0"/>
              <a:t> / 19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72A916-F797-45F5-9126-45DF0CB0B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118" y="2860382"/>
            <a:ext cx="5134957" cy="1505429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361E495-A03D-47EC-85DE-7A5E77FBE7B4}"/>
              </a:ext>
            </a:extLst>
          </p:cNvPr>
          <p:cNvCxnSpPr>
            <a:cxnSpLocks/>
          </p:cNvCxnSpPr>
          <p:nvPr/>
        </p:nvCxnSpPr>
        <p:spPr>
          <a:xfrm>
            <a:off x="2886635" y="3227295"/>
            <a:ext cx="22411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4248CE3-02CE-4610-BDB8-2A301CF9FA00}"/>
              </a:ext>
            </a:extLst>
          </p:cNvPr>
          <p:cNvCxnSpPr>
            <a:cxnSpLocks/>
          </p:cNvCxnSpPr>
          <p:nvPr/>
        </p:nvCxnSpPr>
        <p:spPr>
          <a:xfrm flipH="1">
            <a:off x="1960582" y="3227295"/>
            <a:ext cx="1051560" cy="575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7FC8E7-8D7F-4EA7-B669-2CD98892E55B}"/>
              </a:ext>
            </a:extLst>
          </p:cNvPr>
          <p:cNvSpPr txBox="1"/>
          <p:nvPr/>
        </p:nvSpPr>
        <p:spPr>
          <a:xfrm>
            <a:off x="1182647" y="3803270"/>
            <a:ext cx="1361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Root node cost</a:t>
            </a:r>
            <a:endParaRPr lang="ko-KR" altLang="en-US" sz="1200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BEAF0F4-FF55-4ABE-96ED-3138A1CF7B14}"/>
              </a:ext>
            </a:extLst>
          </p:cNvPr>
          <p:cNvCxnSpPr>
            <a:cxnSpLocks/>
          </p:cNvCxnSpPr>
          <p:nvPr/>
        </p:nvCxnSpPr>
        <p:spPr>
          <a:xfrm>
            <a:off x="6634926" y="3217424"/>
            <a:ext cx="598691" cy="98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D10377B-3F8A-41F8-A1C7-8F8F1196AC1A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6906476" y="3228412"/>
            <a:ext cx="816942" cy="574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7AF3D6E-7F97-4109-85A9-C1D675F7FE0C}"/>
              </a:ext>
            </a:extLst>
          </p:cNvPr>
          <p:cNvSpPr txBox="1"/>
          <p:nvPr/>
        </p:nvSpPr>
        <p:spPr>
          <a:xfrm>
            <a:off x="6957260" y="3803269"/>
            <a:ext cx="1532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Last level total cost</a:t>
            </a:r>
            <a:endParaRPr lang="ko-KR" altLang="en-US" sz="1200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09220A9-FFFA-4770-B694-7957AE82C980}"/>
              </a:ext>
            </a:extLst>
          </p:cNvPr>
          <p:cNvCxnSpPr>
            <a:cxnSpLocks/>
          </p:cNvCxnSpPr>
          <p:nvPr/>
        </p:nvCxnSpPr>
        <p:spPr>
          <a:xfrm>
            <a:off x="3336714" y="3326118"/>
            <a:ext cx="2352332" cy="109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C723982-4F9B-4AC7-A584-6BC9BDD3CCE5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024666" y="3326118"/>
            <a:ext cx="1071334" cy="1121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C5E3442-B4B8-4ACA-846A-5F3E3D6B1789}"/>
                  </a:ext>
                </a:extLst>
              </p:cNvPr>
              <p:cNvSpPr txBox="1"/>
              <p:nvPr/>
            </p:nvSpPr>
            <p:spPr>
              <a:xfrm>
                <a:off x="5329842" y="4447181"/>
                <a:ext cx="1532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total cost of each level(1~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sz="12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20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sz="12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4</m:t>
                            </m:r>
                          </m:sub>
                        </m:sSub>
                      </m:fName>
                      <m:e>
                        <m:r>
                          <m:rPr>
                            <m:sty m:val="p"/>
                          </m:rPr>
                          <a:rPr lang="en-US" altLang="ko-KR" sz="1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n</m:t>
                        </m:r>
                      </m:e>
                    </m:func>
                    <m:r>
                      <a:rPr lang="en-US" altLang="ko-KR" sz="12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−1</m:t>
                    </m:r>
                  </m:oMath>
                </a14:m>
                <a:r>
                  <a:rPr lang="en-US" altLang="ko-KR" sz="12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)</a:t>
                </a:r>
                <a:endParaRPr lang="ko-KR" altLang="en-US" sz="1200" dirty="0">
                  <a:solidFill>
                    <a:schemeClr val="accent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C5E3442-B4B8-4ACA-846A-5F3E3D6B1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842" y="4447181"/>
                <a:ext cx="1532315" cy="461665"/>
              </a:xfrm>
              <a:prstGeom prst="rect">
                <a:avLst/>
              </a:prstGeom>
              <a:blipFill>
                <a:blip r:embed="rId5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A7581A1-811B-4059-8B09-3A76B934B6BB}"/>
              </a:ext>
            </a:extLst>
          </p:cNvPr>
          <p:cNvCxnSpPr>
            <a:cxnSpLocks/>
          </p:cNvCxnSpPr>
          <p:nvPr/>
        </p:nvCxnSpPr>
        <p:spPr>
          <a:xfrm>
            <a:off x="2936247" y="3863895"/>
            <a:ext cx="91097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42B293B-1E66-45B1-AAB6-27F8340D88FD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3372926" y="3863895"/>
            <a:ext cx="400777" cy="522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8A00C31-C9D0-437F-8097-79E9F0F121B2}"/>
              </a:ext>
            </a:extLst>
          </p:cNvPr>
          <p:cNvSpPr txBox="1"/>
          <p:nvPr/>
        </p:nvSpPr>
        <p:spPr>
          <a:xfrm>
            <a:off x="3007545" y="4385936"/>
            <a:ext cx="153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Sum of geometric sequence</a:t>
            </a:r>
            <a:endParaRPr lang="ko-KR" altLang="en-US" sz="1200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156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Divide-and-Conquer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The recursion-tree method for solving recurrences</a:t>
                </a: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b="1" dirty="0">
                    <a:ln w="0"/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oPub돋움체_Pro Medium"/>
                    <a:ea typeface="KoPub돋움체_Pro Medium"/>
                  </a:rPr>
                  <a:t>Make a good guess for the recurrence (cont’d)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d>
                      <m:dPr>
                        <m:ctrlP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𝟑</m:t>
                    </m:r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d>
                      <m:dPr>
                        <m:begChr m:val="⌊"/>
                        <m:endChr m:val=""/>
                        <m:ctrlP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d>
                      <m:dPr>
                        <m:begChr m:val=""/>
                        <m:endChr m:val="⌋"/>
                        <m:ctrlP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𝟒</m:t>
                        </m:r>
                      </m:e>
                    </m:d>
                    <m:r>
                      <a:rPr lang="en-US" altLang="ko-KR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)+ </m:t>
                    </m:r>
                    <m:r>
                      <a:rPr lang="ko-KR" altLang="en-US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𝜽</m:t>
                    </m:r>
                    <m:r>
                      <a:rPr lang="en-US" altLang="ko-KR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p>
                      <m:sSupPr>
                        <m:ctrlPr>
                          <a:rPr lang="en-US" altLang="ko-KR" b="1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1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  <m:sup>
                        <m:r>
                          <a:rPr lang="en-US" altLang="ko-KR" b="1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𝟐</m:t>
                        </m:r>
                      </m:sup>
                    </m:sSup>
                    <m:r>
                      <a:rPr lang="en-US" altLang="ko-KR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b="1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Take advantage of small amounts of sloppiness &amp; use infinite decreasing geometric series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ln w="0"/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We have derived a guess of </a:t>
                </a:r>
                <a14:m>
                  <m:oMath xmlns:m="http://schemas.openxmlformats.org/officeDocument/2006/math">
                    <m:r>
                      <a:rPr lang="en-US" altLang="ko-KR" b="1" i="1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d>
                      <m:dPr>
                        <m:ctrlPr>
                          <a:rPr lang="en-US" altLang="ko-KR" b="1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  <m:r>
                      <a:rPr lang="en-US" altLang="ko-KR" b="1" i="1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b="1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𝑶</m:t>
                    </m:r>
                    <m:d>
                      <m:dPr>
                        <m:ctrlPr>
                          <a:rPr lang="en-US" altLang="ko-KR" b="1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1" i="1" dirty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b="1" i="1" dirty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ko-KR" b="1" i="1" dirty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b="1" dirty="0">
                    <a:ln w="0"/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 for our original recurrence  </a:t>
                </a:r>
                <a14:m>
                  <m:oMath xmlns:m="http://schemas.openxmlformats.org/officeDocument/2006/math">
                    <m:r>
                      <a:rPr lang="en-US" altLang="ko-KR" b="1" i="1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d>
                      <m:dPr>
                        <m:ctrlPr>
                          <a:rPr lang="en-US" altLang="ko-KR" b="1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  <m:r>
                      <a:rPr lang="en-US" altLang="ko-KR" b="1" i="1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b="1" i="1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𝟑</m:t>
                    </m:r>
                    <m:r>
                      <a:rPr lang="en-US" altLang="ko-KR" b="1" i="1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r>
                      <a:rPr lang="en-US" altLang="ko-KR" b="1" i="1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d>
                      <m:dPr>
                        <m:begChr m:val="⌊"/>
                        <m:endChr m:val=""/>
                        <m:ctrlPr>
                          <a:rPr lang="en-US" altLang="ko-KR" b="1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  <m:r>
                      <a:rPr lang="en-US" altLang="ko-KR" b="1" i="1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d>
                      <m:dPr>
                        <m:begChr m:val=""/>
                        <m:endChr m:val="⌋"/>
                        <m:ctrlPr>
                          <a:rPr lang="en-US" altLang="ko-KR" b="1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𝟒</m:t>
                        </m:r>
                      </m:e>
                    </m:d>
                    <m:r>
                      <a:rPr lang="en-US" altLang="ko-KR" b="1" i="1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)+ </m:t>
                    </m:r>
                    <m:r>
                      <a:rPr lang="ko-KR" altLang="en-US" b="1" i="1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𝜽</m:t>
                    </m:r>
                    <m:r>
                      <a:rPr lang="en-US" altLang="ko-KR" b="1" i="1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p>
                      <m:sSupPr>
                        <m:ctrlPr>
                          <a:rPr lang="en-US" altLang="ko-KR" b="1" i="1" dirty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1" i="1" dirty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  <m:sup>
                        <m:r>
                          <a:rPr lang="en-US" altLang="ko-KR" b="1" i="1" dirty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𝟐</m:t>
                        </m:r>
                      </m:sup>
                    </m:sSup>
                    <m:r>
                      <a:rPr lang="en-US" altLang="ko-KR" b="1" i="1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b="1" dirty="0">
                    <a:ln w="0"/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ln w="0"/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Now we can use the substitution method to verify that our guess was correct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ln w="0"/>
                  <a:solidFill>
                    <a:srgbClr val="FF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14450" lvl="3" indent="0">
                  <a:lnSpc>
                    <a:spcPct val="100000"/>
                  </a:lnSpc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 r="-386" b="-36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11</a:t>
            </a:fld>
            <a:r>
              <a:rPr kumimoji="1" lang="en-US" altLang="en-US" dirty="0"/>
              <a:t> / 19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B7DD21-C843-45E6-A058-955652B0A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416" y="2812006"/>
            <a:ext cx="2888290" cy="227399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94A3BF5-83A8-448C-A7C9-BCA647426040}"/>
              </a:ext>
            </a:extLst>
          </p:cNvPr>
          <p:cNvSpPr txBox="1"/>
          <p:nvPr/>
        </p:nvSpPr>
        <p:spPr>
          <a:xfrm>
            <a:off x="5351930" y="3143700"/>
            <a:ext cx="6141570" cy="9608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00050" indent="-400050">
              <a:lnSpc>
                <a:spcPct val="120000"/>
              </a:lnSpc>
              <a:buAutoNum type="romanLcPeriod"/>
            </a:pPr>
            <a:r>
              <a:rPr lang="en-US" altLang="ko-KR" sz="16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Line 1~2 : use infinite decreasing geometric series as an upper bound</a:t>
            </a:r>
          </a:p>
          <a:p>
            <a:pPr marL="400050" indent="-400050">
              <a:lnSpc>
                <a:spcPct val="120000"/>
              </a:lnSpc>
              <a:buAutoNum type="romanLcPeriod"/>
            </a:pPr>
            <a:r>
              <a:rPr lang="en-US" altLang="ko-KR" sz="1600" b="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Line 4~5 : take advantage of small amounts of sloppiness</a:t>
            </a:r>
          </a:p>
        </p:txBody>
      </p:sp>
    </p:spTree>
    <p:extLst>
      <p:ext uri="{BB962C8B-B14F-4D97-AF65-F5344CB8AC3E}">
        <p14:creationId xmlns:p14="http://schemas.microsoft.com/office/powerpoint/2010/main" val="1843671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Divide-and-Conquer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The recursion-tree method for solving recurrences</a:t>
                </a: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b="1" dirty="0">
                    <a:ln w="0"/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oPub돋움체_Pro Medium"/>
                    <a:ea typeface="KoPub돋움체_Pro Medium"/>
                  </a:rPr>
                  <a:t>Make a good guess for the recurrence (cont’d)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b="1" dirty="0">
                  <a:ln w="0"/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d>
                      <m:dPr>
                        <m:ctrlP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𝟑</m:t>
                    </m:r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d>
                      <m:dPr>
                        <m:begChr m:val="⌊"/>
                        <m:endChr m:val=""/>
                        <m:ctrlP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d>
                      <m:dPr>
                        <m:begChr m:val=""/>
                        <m:endChr m:val="⌋"/>
                        <m:ctrlP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𝟒</m:t>
                        </m:r>
                      </m:e>
                    </m:d>
                    <m:r>
                      <a:rPr lang="en-US" altLang="ko-KR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)+ </m:t>
                    </m:r>
                    <m:r>
                      <a:rPr lang="ko-KR" altLang="en-US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𝜽</m:t>
                    </m:r>
                    <m:r>
                      <a:rPr lang="en-US" altLang="ko-KR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p>
                      <m:sSupPr>
                        <m:ctrlPr>
                          <a:rPr lang="en-US" altLang="ko-KR" b="1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1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  <m:sup>
                        <m:r>
                          <a:rPr lang="en-US" altLang="ko-KR" b="1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𝟐</m:t>
                        </m:r>
                      </m:sup>
                    </m:sSup>
                    <m:r>
                      <a:rPr lang="en-US" altLang="ko-KR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b="1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b="0" dirty="0">
                    <a:ln w="0"/>
                    <a:solidFill>
                      <a:srgbClr val="000000"/>
                    </a:solidFill>
                    <a:ea typeface="KoPub돋움체_Pro Medium"/>
                  </a:rPr>
                  <a:t>Use the substitution method to verify our guess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d>
                      <m:dPr>
                        <m:ctrlPr>
                          <a:rPr lang="en-US" altLang="ko-KR" b="0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n w="0"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n w="0"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b="0" i="1" smtClean="0">
                                <a:ln w="0"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an upper bound for the recurrence </a:t>
                </a:r>
                <a14:m>
                  <m:oMath xmlns:m="http://schemas.openxmlformats.org/officeDocument/2006/math">
                    <m:r>
                      <a:rPr lang="en-US" altLang="ko-KR" b="0" i="1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i="1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b="0" i="1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=3</m:t>
                    </m:r>
                    <m:r>
                      <a:rPr lang="en-US" altLang="ko-KR" b="0" i="1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b="0" i="1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d>
                      <m:dPr>
                        <m:begChr m:val="⌊"/>
                        <m:endChr m:val=""/>
                        <m:ctrlPr>
                          <a:rPr lang="en-US" altLang="ko-KR" i="1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b="0" i="1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d>
                      <m:dPr>
                        <m:begChr m:val=""/>
                        <m:endChr m:val="⌋"/>
                        <m:ctrlPr>
                          <a:rPr lang="en-US" altLang="ko-KR" i="1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4</m:t>
                        </m:r>
                      </m:e>
                    </m:d>
                    <m:r>
                      <a:rPr lang="en-US" altLang="ko-KR" b="0" i="1" dirty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)+ </m:t>
                    </m:r>
                    <m:r>
                      <a:rPr lang="ko-KR" altLang="en-US" b="0" i="1" dirty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𝜃</m:t>
                    </m:r>
                    <m:r>
                      <a:rPr lang="en-US" altLang="ko-KR" b="0" i="1" dirty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p>
                      <m:sSupPr>
                        <m:ctrlPr>
                          <a:rPr lang="en-US" altLang="ko-KR" i="1" dirty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0" i="1" dirty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b="0" i="1" dirty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altLang="ko-KR" b="0" i="1" dirty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want to show that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i="1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i="1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≤</m:t>
                    </m:r>
                  </m:oMath>
                </a14:m>
                <a:r>
                  <a:rPr lang="en-US" altLang="ko-KR" dirty="0">
                    <a:ln w="0"/>
                    <a:solidFill>
                      <a:srgbClr val="000000"/>
                    </a:solidFill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d</m:t>
                    </m:r>
                    <m:sSup>
                      <m:sSupPr>
                        <m:ctrlPr>
                          <a:rPr lang="en-US" altLang="ko-KR" i="1" dirty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i="1" dirty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i="1" dirty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for some constant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dirty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d</m:t>
                    </m:r>
                    <m:r>
                      <a:rPr lang="en-US" altLang="ko-KR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ko-KR" b="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n w="0"/>
                    <a:solidFill>
                      <a:srgbClr val="FF0000"/>
                    </a:solidFill>
                    <a:latin typeface="KoPub돋움체_Pro Medium"/>
                  </a:rPr>
                  <a:t>So, there exists some constant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dirty="0" smtClean="0">
                        <a:ln w="0"/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d</m:t>
                    </m:r>
                    <m:r>
                      <a:rPr lang="en-US" altLang="ko-KR" i="1" dirty="0" smtClean="0">
                        <a:ln w="0"/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ko-KR" b="0" i="1" dirty="0" smtClean="0">
                        <a:ln w="0"/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dirty="0">
                    <a:ln w="0"/>
                    <a:solidFill>
                      <a:srgbClr val="FF0000"/>
                    </a:solidFill>
                    <a:latin typeface="KoPub돋움체_Pro Medium"/>
                  </a:rPr>
                  <a:t>, our guess is correct!!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14450" lvl="3" indent="0">
                  <a:lnSpc>
                    <a:spcPct val="100000"/>
                  </a:lnSpc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12</a:t>
            </a:fld>
            <a:r>
              <a:rPr kumimoji="1" lang="en-US" altLang="en-US" dirty="0"/>
              <a:t> / 19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E9FF4-3F14-4176-9C11-3FA99BADE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944" y="3974708"/>
            <a:ext cx="2358962" cy="16378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80A568-351D-4126-AEDE-9EF75A032370}"/>
                  </a:ext>
                </a:extLst>
              </p:cNvPr>
              <p:cNvSpPr txBox="1"/>
              <p:nvPr/>
            </p:nvSpPr>
            <p:spPr>
              <a:xfrm>
                <a:off x="4833141" y="3955987"/>
                <a:ext cx="6141570" cy="11254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400050" indent="-400050">
                  <a:lnSpc>
                    <a:spcPct val="120000"/>
                  </a:lnSpc>
                  <a:buAutoNum type="romanLcPeriod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1~2 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sz="1600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600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d>
                      <m:dPr>
                        <m:ctrlPr>
                          <a:rPr lang="en-US" altLang="ko-KR" sz="1600" b="0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b="0" i="1" smtClean="0">
                                <a:ln w="0"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n w="0"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n w="0"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1600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an upper bound</a:t>
                </a:r>
              </a:p>
              <a:p>
                <a:pPr marL="400050" indent="-400050">
                  <a:lnSpc>
                    <a:spcPct val="120000"/>
                  </a:lnSpc>
                  <a:buAutoNum type="romanLcPeriod"/>
                </a:pPr>
                <a:r>
                  <a:rPr lang="en-US" altLang="ko-KR" sz="1600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Line 2~3 : Floor function means upper bound</a:t>
                </a:r>
              </a:p>
              <a:p>
                <a:pPr marL="400050" indent="-400050">
                  <a:lnSpc>
                    <a:spcPct val="120000"/>
                  </a:lnSpc>
                  <a:buAutoNum type="romanLcPeriod"/>
                </a:pPr>
                <a:r>
                  <a:rPr lang="en-US" altLang="ko-KR" sz="1600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Line 4~5 : holds as long as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𝑑</m:t>
                    </m:r>
                    <m:r>
                      <a:rPr lang="en-US" altLang="ko-KR" sz="1600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d>
                      <m:dPr>
                        <m:ctrlPr>
                          <a:rPr lang="en-US" altLang="ko-KR" sz="1600" b="0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600" b="0" i="1" smtClean="0">
                                <a:ln w="0"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ln w="0"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altLang="ko-KR" sz="1600" b="0" i="1" smtClean="0">
                                <a:ln w="0"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13</m:t>
                            </m:r>
                          </m:den>
                        </m:f>
                      </m:e>
                    </m:d>
                    <m:r>
                      <a:rPr lang="en-US" altLang="ko-KR" sz="1600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ko-KR" sz="1600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80A568-351D-4126-AEDE-9EF75A032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141" y="3955987"/>
                <a:ext cx="6141570" cy="1125436"/>
              </a:xfrm>
              <a:prstGeom prst="rect">
                <a:avLst/>
              </a:prstGeom>
              <a:blipFill>
                <a:blip r:embed="rId5"/>
                <a:stretch>
                  <a:fillRect l="-397" b="-10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98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Divide-and-Conquer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The master method for solving recurrences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Introduction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master method provides a “cookbook” method for solving recurrences of the form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d>
                      <m:dPr>
                        <m:ctrlP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  <m:r>
                      <a:rPr lang="en-US" altLang="ko-KR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𝒂𝑻</m:t>
                    </m:r>
                    <m:d>
                      <m:dPr>
                        <m:ctrlP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/</m:t>
                        </m:r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𝒃</m:t>
                        </m:r>
                      </m:e>
                    </m:d>
                    <m:r>
                      <a:rPr lang="en-US" altLang="ko-KR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n-US" altLang="ko-KR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𝒇</m:t>
                    </m:r>
                    <m:d>
                      <m:dPr>
                        <m:ctrlP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altLang="ko-KR" b="1" dirty="0">
                    <a:solidFill>
                      <a:srgbClr val="000000"/>
                    </a:solidFill>
                    <a:ea typeface="KoPub돋움체_Pro Medium"/>
                  </a:rPr>
                  <a:t>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ea typeface="KoPub돋움체_Pro Medium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</m:t>
                    </m:r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 </m:t>
                    </m:r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are constants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an asymptotically positive function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2000" i="1" dirty="0">
                  <a:solidFill>
                    <a:srgbClr val="000000"/>
                  </a:solidFill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recurrence describes the running time of algorithms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Divide the problem of size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into </a:t>
                </a:r>
                <a14:m>
                  <m:oMath xmlns:m="http://schemas.openxmlformats.org/officeDocument/2006/math"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subproblems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Each of size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subproblems are solved recursively, each in time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d>
                      <m:d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divide and combine steps in divide and conquer algorithm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d>
                      <m:dPr>
                        <m:begChr m:val="⌊"/>
                        <m:endChr m:val=""/>
                        <m:ctrlPr>
                          <a:rPr lang="en-US" altLang="ko-KR" i="1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b="0" i="1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d>
                      <m:dPr>
                        <m:begChr m:val=""/>
                        <m:endChr m:val="⌋"/>
                        <m:ctrlPr>
                          <a:rPr lang="en-US" altLang="ko-KR" i="1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𝑏</m:t>
                        </m:r>
                      </m:e>
                    </m:d>
                    <m:r>
                      <a:rPr lang="en-US" altLang="ko-KR" b="0" i="1" dirty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or </a:t>
                </a:r>
                <a14:m>
                  <m:oMath xmlns:m="http://schemas.openxmlformats.org/officeDocument/2006/math">
                    <m:r>
                      <a:rPr lang="en-US" altLang="ko-KR" i="1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i="1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d>
                      <m:dPr>
                        <m:begChr m:val="⌈"/>
                        <m:endChr m:val=""/>
                        <m:ctrlPr>
                          <a:rPr lang="en-US" altLang="ko-KR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i="1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d>
                      <m:dPr>
                        <m:begChr m:val=""/>
                        <m:endChr m:val="⌉"/>
                        <m:ctrlPr>
                          <a:rPr lang="en-US" altLang="ko-KR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𝑏</m:t>
                        </m:r>
                      </m:e>
                    </m:d>
                    <m:r>
                      <a:rPr lang="en-US" altLang="ko-KR" i="1" dirty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will not affect the asymptotic behavior of the recurrence, so replace the terms </a:t>
                </a:r>
                <a14:m>
                  <m:oMath xmlns:m="http://schemas.openxmlformats.org/officeDocument/2006/math">
                    <m:r>
                      <a:rPr lang="en-US" altLang="ko-KR" i="1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</m:t>
                    </m:r>
                    <m:r>
                      <a:rPr lang="en-US" altLang="ko-KR" i="1" dirty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857250" lvl="2" indent="0">
                  <a:lnSpc>
                    <a:spcPct val="100000"/>
                  </a:lnSpc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 r="-1324" b="-24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13</a:t>
            </a:fld>
            <a:r>
              <a:rPr kumimoji="1" lang="en-US" altLang="en-US" dirty="0"/>
              <a:t> / 19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781861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Divide-and-Conquer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The master method for solving recurrences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The master theorem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To use the master method, you will need to memorize three cases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Case 2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two functions are the same size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multiply by a logarithmic factor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solution is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ko-KR" alt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𝜃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ko-KR" sz="16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KoPub돋움체_Pro Medium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KoPub돋움체_Pro Medium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KoPub돋움체_Pro Medium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ko-KR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  <m:func>
                          <m:funcPr>
                            <m:ctrlP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ko-KR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𝑓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  <m:func>
                          <m:func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6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ko-KR" sz="1600" dirty="0">
                  <a:solidFill>
                    <a:srgbClr val="000000"/>
                  </a:solidFill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2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14</a:t>
            </a:fld>
            <a:r>
              <a:rPr kumimoji="1" lang="en-US" altLang="en-US" dirty="0"/>
              <a:t> / 19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BA9182-B634-4D62-ADFF-EDE57F516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312" y="2510520"/>
            <a:ext cx="4904357" cy="2231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918364-EFA0-479D-A804-9B4402326093}"/>
                  </a:ext>
                </a:extLst>
              </p:cNvPr>
              <p:cNvSpPr txBox="1"/>
              <p:nvPr/>
            </p:nvSpPr>
            <p:spPr>
              <a:xfrm>
                <a:off x="6617669" y="2510519"/>
                <a:ext cx="5412966" cy="278101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compare the function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with the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0" smtClean="0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𝑎</m:t>
                            </m:r>
                          </m:e>
                        </m:func>
                      </m:sup>
                    </m:sSup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larger of the two functions determines the solution to the recurrence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Case 1 </a:t>
                </a:r>
              </a:p>
              <a:p>
                <a:pPr marL="857250" lvl="1" indent="-400050">
                  <a:lnSpc>
                    <a:spcPct val="120000"/>
                  </a:lnSpc>
                  <a:buAutoNum type="romanLcPeriod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function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𝑎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the larger</a:t>
                </a:r>
              </a:p>
              <a:p>
                <a:pPr marL="857250" lvl="1" indent="-400050">
                  <a:lnSpc>
                    <a:spcPct val="120000"/>
                  </a:lnSpc>
                  <a:buAutoNum type="romanLcPeriod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solution is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ko-KR" alt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𝜃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p>
                      <m:sSup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𝑎</m:t>
                            </m:r>
                          </m:e>
                        </m:func>
                      </m:sup>
                    </m:sSup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857250" lvl="1" indent="-400050">
                  <a:lnSpc>
                    <a:spcPct val="120000"/>
                  </a:lnSpc>
                  <a:buAutoNum type="romanLcPeriod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function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must be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𝑝𝑜𝑙𝑦𝑛𝑜𝑚𝑖𝑎𝑙𝑙𝑦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smaller </a:t>
                </a:r>
                <a:r>
                  <a:rPr lang="ko-KR" altLang="en-US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→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must be asymptotically smaller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𝑎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by a factor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  <m:sup>
                        <m: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</m:sup>
                    </m:sSup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918364-EFA0-479D-A804-9B4402326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669" y="2510519"/>
                <a:ext cx="5412966" cy="2781018"/>
              </a:xfrm>
              <a:prstGeom prst="rect">
                <a:avLst/>
              </a:prstGeom>
              <a:blipFill>
                <a:blip r:embed="rId5"/>
                <a:stretch>
                  <a:fillRect l="-450" b="-19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330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Divide-and-Conquer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48680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The master method for solving recurrences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The master theorem (cont’d)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To use the master method, you will need to memorize three cases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Three cases do not cover all the possibilities for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ea typeface="KoPub돋움체_Pro Medium"/>
                  </a:rPr>
                  <a:t>Gap between cases 1 and 2 when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en-US" altLang="ko-KR" sz="1600" dirty="0"/>
                  <a:t>is smaller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𝑎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ea typeface="KoPub돋움체_Pro Medium"/>
                  </a:rPr>
                  <a:t> but not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𝑝𝑜𝑙𝑦𝑛𝑜𝑚𝑖𝑎𝑙𝑙𝑦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ea typeface="KoPub돋움체_Pro Medium"/>
                  </a:rPr>
                  <a:t> smaller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ea typeface="KoPub돋움체_Pro Medium"/>
                  </a:rPr>
                  <a:t>Gap between cases 2 and 3 when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larger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𝑎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ea typeface="KoPub돋움체_Pro Medium"/>
                  </a:rPr>
                  <a:t> but not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𝑝𝑜𝑙𝑦𝑛𝑜𝑚𝑖𝑎𝑙𝑙𝑦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ea typeface="KoPub돋움체_Pro Medium"/>
                  </a:rPr>
                  <a:t> larger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ea typeface="KoPub돋움체_Pro Medium"/>
                  </a:rPr>
                  <a:t>The regularity condition in case 3 fails to hold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chemeClr val="bg1"/>
                    </a:solidFill>
                    <a:ea typeface="KoPub돋움체_Pro Medium"/>
                  </a:rPr>
                  <a:t> </a:t>
                </a:r>
                <a:r>
                  <a:rPr lang="ko-KR" altLang="en-US" sz="1600" dirty="0">
                    <a:solidFill>
                      <a:srgbClr val="FF0000"/>
                    </a:solidFill>
                    <a:ea typeface="KoPub돋움체_Pro Medium"/>
                  </a:rPr>
                  <a:t>→ </a:t>
                </a:r>
                <a:r>
                  <a:rPr lang="en-US" altLang="ko-KR" sz="1600" dirty="0">
                    <a:solidFill>
                      <a:srgbClr val="FF0000"/>
                    </a:solidFill>
                    <a:ea typeface="KoPub돋움체_Pro Medium"/>
                  </a:rPr>
                  <a:t>Cannot use the master method to solve the recurrence!!!</a:t>
                </a: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486807"/>
              </a:xfrm>
              <a:blipFill>
                <a:blip r:embed="rId3"/>
                <a:stretch>
                  <a:fillRect l="-938" t="-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15</a:t>
            </a:fld>
            <a:r>
              <a:rPr kumimoji="1" lang="en-US" altLang="en-US" dirty="0"/>
              <a:t> / 19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BA9182-B634-4D62-ADFF-EDE57F516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312" y="2510520"/>
            <a:ext cx="4904357" cy="2231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918364-EFA0-479D-A804-9B4402326093}"/>
                  </a:ext>
                </a:extLst>
              </p:cNvPr>
              <p:cNvSpPr txBox="1"/>
              <p:nvPr/>
            </p:nvSpPr>
            <p:spPr>
              <a:xfrm>
                <a:off x="6617669" y="2510519"/>
                <a:ext cx="5412966" cy="24502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Case 3</a:t>
                </a:r>
              </a:p>
              <a:p>
                <a:pPr marL="857250" lvl="1" indent="-400050">
                  <a:lnSpc>
                    <a:spcPct val="120000"/>
                  </a:lnSpc>
                  <a:buAutoNum type="romanLcPeriod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function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the larger</a:t>
                </a:r>
              </a:p>
              <a:p>
                <a:pPr marL="857250" lvl="1" indent="-400050">
                  <a:lnSpc>
                    <a:spcPct val="120000"/>
                  </a:lnSpc>
                  <a:buAutoNum type="romanLcPeriod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solution is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ko-KR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𝜃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𝑓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857250" lvl="1" indent="-400050">
                  <a:lnSpc>
                    <a:spcPct val="120000"/>
                  </a:lnSpc>
                  <a:buFontTx/>
                  <a:buAutoNum type="romanLcPeriod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function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must be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𝑝𝑜𝑙𝑦𝑛𝑜𝑚𝑖𝑎𝑙𝑙𝑦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larger </a:t>
                </a:r>
                <a:r>
                  <a:rPr lang="ko-KR" altLang="en-US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→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must be asymptotically larger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𝑎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by a factor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  <m:sup>
                        <m: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</m:sup>
                    </m:sSup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857250" lvl="1" indent="-400050">
                  <a:lnSpc>
                    <a:spcPct val="120000"/>
                  </a:lnSpc>
                  <a:buFontTx/>
                  <a:buAutoNum type="romanLcPeriod"/>
                </a:pPr>
                <a:r>
                  <a:rPr lang="en-US" altLang="ko-KR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Must satisfy the “regularity” condition that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𝑎𝑓</m:t>
                    </m:r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/</m:t>
                    </m:r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𝑏</m:t>
                    </m:r>
                    <m:r>
                      <a:rPr lang="en-US" altLang="ko-KR" sz="16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  <m:r>
                      <a:rPr lang="en-US" altLang="ko-KR" sz="16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𝑐𝑓</m:t>
                    </m:r>
                    <m:r>
                      <a:rPr lang="en-US" altLang="ko-KR" sz="1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sz="1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chemeClr val="accent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918364-EFA0-479D-A804-9B4402326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669" y="2510519"/>
                <a:ext cx="5412966" cy="2450286"/>
              </a:xfrm>
              <a:prstGeom prst="rect">
                <a:avLst/>
              </a:prstGeom>
              <a:blipFill>
                <a:blip r:embed="rId5"/>
                <a:stretch>
                  <a:fillRect l="-450" b="-4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195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Divide-and-Conquer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48680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The master method for solving recurrences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Using the master method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To use the master method, we simply determine which case of the master theorem applies and write down the answer</a:t>
                </a:r>
                <a:endParaRPr lang="en-US" altLang="ko-KR" sz="1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d>
                      <m:dPr>
                        <m:ctrlPr>
                          <a:rPr lang="en-US" altLang="ko-KR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𝟗</m:t>
                    </m:r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d>
                      <m:dPr>
                        <m:ctrlPr>
                          <a:rPr lang="en-US" altLang="ko-KR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Pr>
                          <m:num>
                            <m:r>
                              <a:rPr lang="en-US" altLang="ko-KR" sz="1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ko-KR" sz="1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𝟑</m:t>
                            </m:r>
                          </m:den>
                        </m:f>
                      </m:e>
                    </m:d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𝒏</m:t>
                    </m:r>
                  </m:oMath>
                </a14:m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=9, 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=3, 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3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9</m:t>
                            </m:r>
                          </m:e>
                        </m:func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−</m:t>
                        </m:r>
                        <m:r>
                          <a:rPr lang="ko-KR" alt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𝜖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where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𝜖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=1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𝑎</m:t>
                            </m:r>
                          </m:e>
                        </m:func>
                      </m:sup>
                    </m:sSup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sSup>
                      <m:sSup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3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9</m:t>
                            </m:r>
                          </m:e>
                        </m:func>
                      </m:sup>
                    </m:sSup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ko-KR" alt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𝜃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can apply case 1 of the mater theorem and conclude that the solution is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 </m:t>
                    </m:r>
                    <m:r>
                      <a:rPr lang="ko-KR" alt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𝜃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d>
                      <m:dPr>
                        <m:ctrlPr>
                          <a:rPr lang="en-US" altLang="ko-KR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d>
                      <m:dPr>
                        <m:ctrlPr>
                          <a:rPr lang="en-US" altLang="ko-KR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Pr>
                          <m:num>
                            <m:r>
                              <a:rPr lang="en-US" altLang="ko-KR" sz="1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𝟐</m:t>
                            </m:r>
                            <m:r>
                              <a:rPr lang="en-US" altLang="ko-KR" sz="1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ko-KR" sz="1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𝟑</m:t>
                            </m:r>
                          </m:den>
                        </m:f>
                      </m:e>
                    </m:d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𝟏</m:t>
                    </m:r>
                  </m:oMath>
                </a14:m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=1, 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f>
                      <m:f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3</m:t>
                        </m:r>
                      </m:num>
                      <m:den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den>
                    </m:f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=1</m:t>
                    </m:r>
                  </m:oMath>
                </a14:m>
                <a:endParaRPr lang="en-US" altLang="ko-KR" sz="1600" b="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𝑎</m:t>
                            </m:r>
                          </m:e>
                        </m:func>
                      </m:sup>
                    </m:sSup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sSup>
                      <m:sSup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3/2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1</m:t>
                            </m:r>
                          </m:e>
                        </m:func>
                      </m:sup>
                    </m:sSup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0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=1</m:t>
                    </m:r>
                  </m:oMath>
                </a14:m>
                <a:endParaRPr lang="en-US" altLang="ko-KR" sz="1600" b="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ko-KR" alt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𝜃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ko-KR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KoPub돋움체_Pro Medium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KoPub돋움체_Pro Medium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KoPub돋움체_Pro Medium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ko-KR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𝜃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(1)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can apply case 2 of the mater theorem and conclude that the solution is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 </m:t>
                    </m:r>
                    <m:r>
                      <a:rPr lang="ko-KR" alt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𝜃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func>
                      <m:func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lg</m:t>
                        </m:r>
                      </m:fName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func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486807"/>
              </a:xfrm>
              <a:blipFill>
                <a:blip r:embed="rId3"/>
                <a:stretch>
                  <a:fillRect l="-938" t="-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16</a:t>
            </a:fld>
            <a:r>
              <a:rPr kumimoji="1" lang="en-US" altLang="en-US" dirty="0"/>
              <a:t> / 19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00966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Divide-and-Conquer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12769" cy="548680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The master method for solving recurrences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Using the master method (cont’d)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d>
                      <m:dPr>
                        <m:ctrlPr>
                          <a:rPr lang="en-US" altLang="ko-KR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𝟐</m:t>
                    </m:r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d>
                      <m:dPr>
                        <m:ctrlPr>
                          <a:rPr lang="en-US" altLang="ko-KR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Pr>
                          <m:num>
                            <m:r>
                              <a:rPr lang="en-US" altLang="ko-KR" sz="1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ko-KR" sz="1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𝒏</m:t>
                    </m:r>
                    <m:func>
                      <m:funcPr>
                        <m:ctrlPr>
                          <a:rPr lang="en-US" altLang="ko-KR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a:rPr lang="en-US" altLang="ko-KR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𝒍𝒈</m:t>
                        </m:r>
                      </m:fName>
                      <m:e>
                        <m:r>
                          <a:rPr lang="en-US" altLang="ko-KR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func>
                  </m:oMath>
                </a14:m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=2, 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=2, 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func>
                      <m:func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a:rPr lang="en-US" altLang="ko-K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𝑙𝑔</m:t>
                        </m:r>
                      </m:fName>
                      <m:e>
                        <m:r>
                          <a:rPr lang="en-US" altLang="ko-K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func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ko-KR" sz="16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𝑎</m:t>
                            </m:r>
                          </m:e>
                        </m:func>
                      </m:sup>
                    </m:sSup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sSup>
                      <m:sSup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e>
                        </m:func>
                      </m:sup>
                    </m:sSup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might mistakenly think that case 3 should apply, since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asymptotically larger than </a:t>
                </a:r>
                <a14:m>
                  <m:oMath xmlns:m="http://schemas.openxmlformats.org/officeDocument/2006/math">
                    <m:r>
                      <a:rPr lang="en-US" altLang="ko-KR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The problem is that it is not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𝑝𝑜𝑙𝑦𝑛𝑜𝑚𝑖𝑎𝑙𝑙𝑦</m:t>
                    </m:r>
                  </m:oMath>
                </a14:m>
                <a:r>
                  <a:rPr lang="en-US" altLang="ko-KR" sz="1600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 larger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The ratio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sSup>
                      <m:sSup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𝑎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func>
                      <m:func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𝑙𝑔</m:t>
                        </m:r>
                      </m:fName>
                      <m:e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func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 </m:t>
                    </m:r>
                    <m:func>
                      <m:func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𝑙𝑔</m:t>
                        </m:r>
                      </m:fName>
                      <m:e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func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It is asymptotically less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ko-KR" alt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𝜖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 for any positive constant </a:t>
                </a:r>
                <a14:m>
                  <m:oMath xmlns:m="http://schemas.openxmlformats.org/officeDocument/2006/math">
                    <m:r>
                      <a:rPr lang="ko-KR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𝜖</m:t>
                    </m:r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/>
                    <a:ea typeface="KoPub돋움체_Pro Medium"/>
                  </a:rPr>
                  <a:t>The recurrence falls into the gap between case 2 and case 3</a:t>
                </a:r>
                <a:endParaRPr lang="en-US" altLang="ko-KR" sz="1600" dirty="0">
                  <a:solidFill>
                    <a:schemeClr val="tx1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d>
                      <m:dPr>
                        <m:ctrlPr>
                          <a:rPr lang="en-US" altLang="ko-KR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𝟕</m:t>
                    </m:r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d>
                      <m:dPr>
                        <m:ctrlPr>
                          <a:rPr lang="en-US" altLang="ko-KR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  <m:r>
                          <a:rPr lang="en-US" altLang="ko-KR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/</m:t>
                        </m:r>
                        <m:r>
                          <a:rPr lang="en-US" altLang="ko-KR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𝟐</m:t>
                        </m:r>
                      </m:e>
                    </m:d>
                    <m:r>
                      <a:rPr lang="en-US" altLang="ko-KR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n-US" altLang="ko-KR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ko-KR" altLang="en-US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𝜽</m:t>
                    </m:r>
                    <m:r>
                      <a:rPr lang="en-US" altLang="ko-KR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p>
                      <m:sSupPr>
                        <m:ctrlPr>
                          <a:rPr lang="en-US" altLang="ko-KR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  <m:sup>
                        <m:r>
                          <a:rPr lang="en-US" altLang="ko-KR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𝟐</m:t>
                        </m:r>
                      </m:sup>
                    </m:sSup>
                    <m:r>
                      <a:rPr lang="en-US" altLang="ko-KR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8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 (Strassen’s algorithm)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=7, 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=2, 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ko-KR" alt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𝜃</m:t>
                    </m:r>
                    <m:r>
                      <a:rPr lang="en-US" altLang="ko-KR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p>
                      <m:sSup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altLang="ko-KR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𝑎</m:t>
                            </m:r>
                          </m:e>
                        </m:func>
                      </m:sup>
                    </m:sSup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sSup>
                      <m:sSup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7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altLang="ko-KR" sz="1600" b="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b="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2.80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ko-KR" sz="1600" dirty="0"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a:rPr lang="en-US" altLang="ko-KR" sz="1600" i="1">
                            <a:latin typeface="Cambria Math" panose="02040503050406030204" pitchFamily="18" charset="0"/>
                            <a:ea typeface="KoPub돋움체_Pro Medium"/>
                          </a:rPr>
                          <m:t>𝑙𝑔</m:t>
                        </m:r>
                      </m:fName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7</m:t>
                        </m:r>
                      </m:e>
                    </m:func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2.81</m:t>
                    </m:r>
                  </m:oMath>
                </a14:m>
                <a:endParaRPr lang="en-US" altLang="ko-KR" sz="1600" b="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ko-KR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funcPr>
                              <m:fName>
                                <m:func>
                                  <m:func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KoPub돋움체_Pro Medium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KoPub돋움체_Pro Medium"/>
                                      </a:rPr>
                                      <m:t>𝑙𝑔</m:t>
                                    </m:r>
                                  </m:fName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KoPub돋움체_Pro Medium"/>
                                      </a:rPr>
                                      <m:t>7</m:t>
                                    </m:r>
                                  </m:e>
                                </m:func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−</m:t>
                                </m:r>
                                <m:r>
                                  <a:rPr lang="ko-KR" altLang="en-US" sz="1600" b="0" i="1" smtClean="0"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𝜖</m:t>
                                </m:r>
                              </m:fName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.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for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𝜖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=0.8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can apply case 1 of the mater theorem and conclude that the solution is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 </m:t>
                    </m:r>
                    <m:r>
                      <a:rPr lang="ko-KR" alt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𝜃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p>
                      <m:sSup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lg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7</m:t>
                            </m:r>
                          </m:e>
                        </m:func>
                      </m:sup>
                    </m:sSup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12769" cy="5486807"/>
              </a:xfrm>
              <a:blipFill>
                <a:blip r:embed="rId3"/>
                <a:stretch>
                  <a:fillRect l="-916" t="-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17</a:t>
            </a:fld>
            <a:r>
              <a:rPr kumimoji="1" lang="en-US" altLang="en-US" dirty="0"/>
              <a:t> / 19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815637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057" y="2968515"/>
            <a:ext cx="11053885" cy="920970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ko-KR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Thank</a:t>
            </a:r>
            <a:r>
              <a:rPr kumimoji="1" lang="ko-KR" altLang="en-US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6000" dirty="0"/>
              <a:t>You!</a:t>
            </a:r>
          </a:p>
          <a:p>
            <a:pPr marL="0" indent="0" algn="ctr">
              <a:lnSpc>
                <a:spcPct val="100000"/>
              </a:lnSpc>
              <a:buNone/>
            </a:pPr>
            <a:endParaRPr kumimoji="1" lang="en-US" altLang="ko-KR" sz="60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599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Divide-and-Conquer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178644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The substitution method for solving recurrences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n w="0"/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highlight>
                      <a:srgbClr val="FFFF00"/>
                    </a:highlight>
                  </a:rPr>
                  <a:t>Example (cont’d)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Show the solution holds for base case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pc="-1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ko-KR" b="0" i="1" spc="-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spc="-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=1</m:t>
                    </m:r>
                  </m:oMath>
                </a14:m>
                <a:endParaRPr lang="en-US" altLang="ko-KR" b="0" spc="-1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b="0" spc="-1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pc="-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sz="1600" b="0" i="1" spc="-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pc="-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sz="16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𝑐𝑛</m:t>
                    </m:r>
                    <m:func>
                      <m:funcPr>
                        <m:ctrlPr>
                          <a:rPr lang="en-US" altLang="ko-KR" sz="16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 b="0" i="0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ko-KR" sz="16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ko-KR" altLang="en-US" sz="1600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1600" spc="-1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i="1" spc="-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sz="1600" i="1" spc="-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pc="-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sz="1600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func>
                      <m:funcPr>
                        <m:ctrlPr>
                          <a:rPr lang="en-US" altLang="ko-KR" sz="16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ko-KR" sz="16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altLang="ko-KR" sz="16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sz="1600" spc="-1" dirty="0"/>
                  <a:t> </a:t>
                </a:r>
                <a:endParaRPr lang="en-US" altLang="ko-KR" sz="1600" spc="-1" dirty="0"/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spc="-1" dirty="0"/>
                  <a:t>It is odds with </a:t>
                </a:r>
                <a14:m>
                  <m:oMath xmlns:m="http://schemas.openxmlformats.org/officeDocument/2006/math">
                    <m:r>
                      <a:rPr lang="en-US" altLang="ko-KR" sz="1600" i="1" spc="-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sz="1600" i="1" spc="-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pc="-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sz="1600" b="0" i="1" spc="-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ko-KR" sz="1600" i="1" spc="-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0" spc="-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1600" spc="-1" dirty="0"/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spc="-1" dirty="0"/>
                  <a:t>The base case of our inductive proof fails to hold.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pc="-1" dirty="0">
                    <a:solidFill>
                      <a:srgbClr val="0070C0"/>
                    </a:solidFill>
                  </a:rPr>
                  <a:t>we can overcome this obstacle by only proving </a:t>
                </a:r>
                <a14:m>
                  <m:oMath xmlns:m="http://schemas.openxmlformats.org/officeDocument/2006/math">
                    <m:r>
                      <a:rPr lang="en-US" altLang="ko-KR" b="0" i="1" spc="-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b="0" i="1" spc="-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pc="-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b="0" i="1" spc="-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pc="-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𝑐𝑛</m:t>
                    </m:r>
                    <m:func>
                      <m:funcPr>
                        <m:ctrlPr>
                          <a:rPr lang="en-US" altLang="ko-KR" b="0" i="1" spc="-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pc="-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ko-KR" b="0" i="1" spc="-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altLang="ko-KR" spc="-1" dirty="0">
                    <a:solidFill>
                      <a:srgbClr val="0070C0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ko-KR" b="0" i="1" spc="-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pc="-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ko-KR" b="0" i="1" spc="-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pc="-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pc="-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pc="-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pc="-1" dirty="0">
                    <a:solidFill>
                      <a:srgbClr val="0070C0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pc="-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pc="-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 spc="-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 spc="-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pc="-1" dirty="0">
                    <a:solidFill>
                      <a:srgbClr val="0070C0"/>
                    </a:solidFill>
                  </a:rPr>
                  <a:t>is a constant that we get to choose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spc="-1" dirty="0"/>
                  <a:t>Induction proves the statement for</a:t>
                </a:r>
                <a:r>
                  <a:rPr lang="en-US" altLang="ko-KR" sz="1600" spc="-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pc="-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600" b="0" i="1" spc="-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≥2,  </m:t>
                    </m:r>
                    <m:sSub>
                      <m:sSubPr>
                        <m:ctrlPr>
                          <a:rPr lang="en-US" altLang="ko-KR" sz="1600" i="1" spc="-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spc="-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600" i="1" spc="-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600" b="0" i="1" spc="-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altLang="ko-KR" sz="1600" i="1" spc="-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600" spc="-1" dirty="0"/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spc="-1" dirty="0"/>
                  <a:t>Base cases for induction proof </a:t>
                </a:r>
                <a14:m>
                  <m:oMath xmlns:m="http://schemas.openxmlformats.org/officeDocument/2006/math">
                    <m:r>
                      <a:rPr lang="en-US" altLang="ko-KR" sz="16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sz="16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 </m:t>
                    </m:r>
                    <m:r>
                      <a:rPr lang="en-US" altLang="ko-KR" sz="16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ko-KR" sz="16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sz="16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altLang="ko-KR" sz="1600" spc="-1" dirty="0"/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178644" cy="5286129"/>
              </a:xfrm>
              <a:blipFill>
                <a:blip r:embed="rId3"/>
                <a:stretch>
                  <a:fillRect l="-927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19</a:t>
            </a:fld>
            <a:r>
              <a:rPr kumimoji="1" lang="en-US" altLang="en-US" dirty="0"/>
              <a:t> / 19</a:t>
            </a:r>
            <a:endParaRPr kumimoji="1" lang="x-none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EC746E-332C-4E83-ACBC-C1B7A95AF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460" y="5060290"/>
            <a:ext cx="7386389" cy="125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5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Contents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b="1" dirty="0"/>
              <a:t>Chapter.1 Foundations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kumimoji="1"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</a:t>
            </a:fld>
            <a:r>
              <a:rPr kumimoji="1" lang="en-US" altLang="en-US" dirty="0"/>
              <a:t> / 19</a:t>
            </a:r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02793-FF07-4D3B-8CA6-947B2086A894}"/>
              </a:ext>
            </a:extLst>
          </p:cNvPr>
          <p:cNvSpPr txBox="1"/>
          <p:nvPr/>
        </p:nvSpPr>
        <p:spPr>
          <a:xfrm>
            <a:off x="231580" y="2053742"/>
            <a:ext cx="569058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Role of Algorithms in Computing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Algorithms as a technology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Getting Started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Insertion sort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Analyzing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Designing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Growth of Functions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Asymptotic notation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Standard notations and common functions</a:t>
            </a:r>
          </a:p>
          <a:p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B62B4-0C97-45B2-BFFA-A4533C47BC88}"/>
              </a:ext>
            </a:extLst>
          </p:cNvPr>
          <p:cNvSpPr txBox="1"/>
          <p:nvPr/>
        </p:nvSpPr>
        <p:spPr>
          <a:xfrm>
            <a:off x="5571817" y="1186096"/>
            <a:ext cx="660242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‘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;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0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Divide-and-Conquer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maximum-subarray problem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Strassen’s algorithm for matrix multiplication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substitution method for solving recurrences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recursion-tree method for solving recurrences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master method for solving recurrences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Proof of the master theorem</a:t>
            </a:r>
          </a:p>
          <a:p>
            <a:pPr marL="1371600" lvl="2" indent="-457200"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Probabilistic Analysis and Randomized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</a:t>
            </a:r>
            <a:r>
              <a:rPr kumimoji="1" lang="ko-KR" altLang="en-US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hiring</a:t>
            </a:r>
            <a:r>
              <a:rPr kumimoji="1" lang="ko-KR" altLang="en-US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problem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Indicator random variables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Randomized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Probabilistic analysis and further uses of indicator random variables</a:t>
            </a:r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798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Divide-and-Conquer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/>
                <a:ea typeface="KoPub돋움체_Pro Medium"/>
              </a:rPr>
              <a:t> The Introduction for solving recurrences</a:t>
            </a:r>
            <a:endParaRPr kumimoji="1" lang="en-US" altLang="ko-KR" b="1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Now that we have seen how recurrences characterize the running times of divide-and-conquer algorithms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Merge sort, Maximum-subarray problem, Strassen’s algorithm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Ex) 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From this chapter, learn how to solve recurrences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Substitution method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Recursion-tree method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0070C0"/>
                </a:solidFill>
                <a:latin typeface="KoPub돋움체_Pro Medium"/>
                <a:ea typeface="KoPub돋움체_Pro Medium"/>
              </a:rPr>
              <a:t>Master method </a:t>
            </a:r>
            <a:r>
              <a:rPr lang="ko-KR" altLang="en-US" dirty="0">
                <a:solidFill>
                  <a:srgbClr val="0070C0"/>
                </a:solidFill>
                <a:latin typeface="KoPub돋움체_Pro Medium"/>
                <a:ea typeface="KoPub돋움체_Pro Medium"/>
              </a:rPr>
              <a:t>★</a:t>
            </a:r>
            <a:endParaRPr lang="en-US" altLang="ko-KR" dirty="0">
              <a:solidFill>
                <a:srgbClr val="0070C0"/>
              </a:solidFill>
              <a:latin typeface="KoPub돋움체_Pro Medium"/>
              <a:ea typeface="KoPub돋움체_Pro Medium"/>
            </a:endParaRP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KoPub돋움체_Pro Medium"/>
                <a:ea typeface="KoPub돋움체_Pro Medium"/>
              </a:rPr>
              <a:t>Ex)</a:t>
            </a:r>
          </a:p>
          <a:p>
            <a:pPr marL="1314450" lvl="3" indent="0">
              <a:lnSpc>
                <a:spcPct val="100000"/>
              </a:lnSpc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3</a:t>
            </a:fld>
            <a:r>
              <a:rPr kumimoji="1" lang="en-US" altLang="en-US" dirty="0"/>
              <a:t> / 19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88C405-C445-44EB-A084-053F04FE6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883" y="3142500"/>
            <a:ext cx="3815914" cy="6033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88C405-C445-44EB-A084-053F04FE6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883" y="5538038"/>
            <a:ext cx="3815914" cy="603371"/>
          </a:xfrm>
          <a:prstGeom prst="rect">
            <a:avLst/>
          </a:prstGeom>
        </p:spPr>
      </p:pic>
      <p:sp>
        <p:nvSpPr>
          <p:cNvPr id="7" name="화살표: 오른쪽 5">
            <a:extLst>
              <a:ext uri="{FF2B5EF4-FFF2-40B4-BE49-F238E27FC236}">
                <a16:creationId xmlns:a16="http://schemas.microsoft.com/office/drawing/2014/main" id="{3028584E-EF18-4781-9207-ADA3A0F36C94}"/>
              </a:ext>
            </a:extLst>
          </p:cNvPr>
          <p:cNvSpPr/>
          <p:nvPr/>
        </p:nvSpPr>
        <p:spPr>
          <a:xfrm>
            <a:off x="6564686" y="5763523"/>
            <a:ext cx="394447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4ADBD3-3755-4AF9-96F8-57271F43B701}"/>
                  </a:ext>
                </a:extLst>
              </p:cNvPr>
              <p:cNvSpPr txBox="1"/>
              <p:nvPr/>
            </p:nvSpPr>
            <p:spPr>
              <a:xfrm>
                <a:off x="7130022" y="5645824"/>
                <a:ext cx="1850317" cy="38779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KoPub돋움체_Pro Medium"/>
                        </a:rPr>
                        <m:t>𝑇</m:t>
                      </m:r>
                      <m:r>
                        <a:rPr lang="en-US" altLang="ko-KR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KoPub돋움체_Pro Medium"/>
                        </a:rPr>
                        <m:t>(</m:t>
                      </m:r>
                      <m:r>
                        <a:rPr lang="en-US" altLang="ko-KR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KoPub돋움체_Pro Medium"/>
                        </a:rPr>
                        <m:t>𝑛</m:t>
                      </m:r>
                      <m:r>
                        <a:rPr lang="en-US" altLang="ko-KR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KoPub돋움체_Pro Medium"/>
                        </a:rPr>
                        <m:t>) = </m:t>
                      </m:r>
                      <m:r>
                        <a:rPr lang="el-GR" altLang="ko-KR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KoPub돋움체_Pro Medium"/>
                        </a:rPr>
                        <m:t>𝛳</m:t>
                      </m:r>
                      <m:d>
                        <m:dPr>
                          <m:ctrlPr>
                            <a:rPr lang="en-US" altLang="ko-KR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KoPub돋움체_Pro Medium"/>
                            </a:rPr>
                          </m:ctrlPr>
                        </m:dPr>
                        <m:e>
                          <m:r>
                            <a:rPr lang="en-US" altLang="ko-KR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KoPub돋움체_Pro Medium"/>
                            </a:rPr>
                            <m:t>𝑛</m:t>
                          </m:r>
                          <m:func>
                            <m:funcPr>
                              <m:ctrlPr>
                                <a:rPr lang="en-US" altLang="ko-KR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KoPub돋움체_Pro Medium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KoPub돋움체_Pro Medium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KoPub돋움체_Pro Medium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1600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4ADBD3-3755-4AF9-96F8-57271F43B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022" y="5645824"/>
                <a:ext cx="1850317" cy="387798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802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Divide-and-Conquer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/>
                <a:ea typeface="KoPub돋움체_Pro Medium"/>
              </a:rPr>
              <a:t> The substitution method for solving recurrences</a:t>
            </a:r>
            <a:endParaRPr kumimoji="1" lang="en-US" altLang="ko-KR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ln w="0"/>
              </a:rPr>
              <a:t>When we solve the recurrence function, substitute the guessed solution for the function and check if the guessed solution is true or not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The substitution method comprises two steps</a:t>
            </a:r>
          </a:p>
          <a:p>
            <a:pPr lvl="3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Guess the form of the solution</a:t>
            </a:r>
          </a:p>
          <a:p>
            <a:pPr lvl="3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Use mathematical induction to find the constants and show that the solution works</a:t>
            </a:r>
          </a:p>
          <a:p>
            <a:pPr marL="1314450" lvl="3" indent="0">
              <a:lnSpc>
                <a:spcPct val="100000"/>
              </a:lnSpc>
              <a:buNone/>
            </a:pPr>
            <a:endParaRPr lang="en-US" altLang="ko-KR" sz="16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1314450" lvl="3" indent="0">
              <a:lnSpc>
                <a:spcPct val="100000"/>
              </a:lnSpc>
              <a:buNone/>
            </a:pPr>
            <a:endParaRPr lang="en-US" altLang="ko-KR" sz="16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742950" lvl="1" indent="-342900">
              <a:lnSpc>
                <a:spcPct val="100000"/>
              </a:lnSpc>
            </a:pPr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_Pro Medium"/>
                <a:ea typeface="KoPub돋움체_Pro Medium"/>
              </a:rPr>
              <a:t>Property</a:t>
            </a:r>
            <a:endParaRPr lang="en-US" altLang="ko-KR" sz="2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_Pro Medium"/>
              <a:ea typeface="KoPub돋움체_Pro Medium"/>
            </a:endParaRPr>
          </a:p>
          <a:p>
            <a:pPr marL="120015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This method is powerful, but we must be able to guess the form of the answer</a:t>
            </a:r>
            <a:endParaRPr lang="en-US" altLang="ko-KR" b="1" dirty="0"/>
          </a:p>
          <a:p>
            <a:pPr marL="120015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We can use this method to establish either upper or lower bounds on a recurrence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4</a:t>
            </a:fld>
            <a:r>
              <a:rPr kumimoji="1" lang="en-US" altLang="en-US" dirty="0"/>
              <a:t> / 19</a:t>
            </a:r>
            <a:endParaRPr kumimoji="1" lang="x-none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0069E9A-9B15-45D8-82DE-FA32AFE60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93" y="2451339"/>
            <a:ext cx="3019057" cy="131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7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Divide-and-Conquer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178644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The substitution method for solving recurrences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n w="0"/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Example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Determine the upper bound of the recurrence </a:t>
                </a:r>
                <a14:m>
                  <m:oMath xmlns:m="http://schemas.openxmlformats.org/officeDocument/2006/math">
                    <m:r>
                      <a:rPr lang="en-US" altLang="ko-KR" sz="2000" b="0" i="1" strike="noStrike" spc="-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altLang="ko-KR" sz="2000" b="0" i="1" strike="noStrike" spc="-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ko-KR" sz="2000" b="0" i="1" strike="noStrike" spc="-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altLang="ko-KR" sz="2000" b="0" i="1" strike="noStrike" spc="-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) = 2</m:t>
                    </m:r>
                    <m:r>
                      <a:rPr lang="en-US" altLang="ko-KR" sz="2000" b="0" i="1" strike="noStrike" spc="-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altLang="ko-KR" sz="2000" b="0" i="1" strike="noStrike" spc="-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"/>
                            <m:ctrlPr>
                              <a:rPr lang="en-US" altLang="ko-KR" sz="2000" b="0" i="1" strike="noStrike" spc="-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⌋"/>
                                <m:ctrlPr>
                                  <a:rPr lang="en-US" altLang="ko-KR" sz="2000" b="0" i="1" strike="noStrike" spc="-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0" i="1" strike="noStrike" spc="-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2000" b="0" i="1" strike="noStrike" spc="-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2000" b="0" i="1" strike="noStrike" spc="-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 + </m:t>
                    </m:r>
                    <m:r>
                      <a:rPr lang="en-US" altLang="ko-KR" sz="2000" b="0" i="1" strike="noStrike" spc="-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altLang="ko-KR" i="1" spc="-1" dirty="0"/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pc="-1" dirty="0"/>
                  <a:t>Step 1 : guess the solution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b="0" strike="noStrike" spc="-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trike="noStrike" spc="-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altLang="ko-KR" b="0" i="1" strike="noStrike" spc="-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ko-KR" b="0" i="1" strike="noStrike" spc="-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altLang="ko-KR" b="0" i="1" strike="noStrike" spc="-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) =</m:t>
                    </m:r>
                    <m:r>
                      <a:rPr lang="en-US" altLang="ko-KR" b="0" i="1" strike="noStrike" spc="-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trike="noStrike" spc="-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trike="noStrike" spc="-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ko-KR" b="0" i="1" strike="noStrike" spc="-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trike="noStrike" spc="-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ko-KR" b="0" i="1" strike="noStrike" spc="-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b="0" i="1" strike="noStrike" spc="-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dirty="0">
                  <a:solidFill>
                    <a:srgbClr val="000000"/>
                  </a:solidFill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</a:rPr>
                  <a:t>Step 2 : prove through mathematical induction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dirty="0">
                    <a:solidFill>
                      <a:srgbClr val="000000"/>
                    </a:solidFill>
                  </a:rPr>
                  <a:t>Require us to prove that </a:t>
                </a:r>
                <a14:m>
                  <m:oMath xmlns:m="http://schemas.openxmlformats.org/officeDocument/2006/math">
                    <m:r>
                      <a:rPr lang="en-US" altLang="ko-KR" b="0" i="1" strike="noStrike" spc="-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altLang="ko-KR" b="0" i="1" strike="noStrike" spc="-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ko-KR" b="0" i="1" strike="noStrike" spc="-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altLang="ko-KR" b="0" i="1" strike="noStrike" spc="-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)≤</m:t>
                    </m:r>
                    <m:r>
                      <a:rPr lang="en-US" altLang="ko-KR" b="0" i="1" strike="noStrike" spc="-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𝑐𝑛</m:t>
                    </m:r>
                    <m:func>
                      <m:funcPr>
                        <m:ctrlPr>
                          <a:rPr lang="en-US" altLang="ko-KR" b="0" i="1" strike="noStrike" spc="-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trike="noStrike" spc="-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ko-KR" b="0" i="1" strike="noStrike" spc="-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altLang="ko-KR" dirty="0">
                    <a:solidFill>
                      <a:srgbClr val="000000"/>
                    </a:solidFill>
                  </a:rPr>
                  <a:t> for an appropriate choice of the constant </a:t>
                </a:r>
                <a14:m>
                  <m:oMath xmlns:m="http://schemas.openxmlformats.org/officeDocument/2006/math">
                    <m:r>
                      <a:rPr lang="en-US" altLang="ko-KR" i="1" spc="-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i="1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ko-KR" b="0" i="1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b="0" spc="-1" dirty="0"/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dirty="0">
                    <a:solidFill>
                      <a:srgbClr val="000000"/>
                    </a:solidFill>
                  </a:rPr>
                  <a:t>Assume that the bound holds for all positive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altLang="ko-KR" b="0" dirty="0">
                  <a:solidFill>
                    <a:srgbClr val="000000"/>
                  </a:solidFill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800" b="0" strike="noStrike" spc="-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trike="noStrike" spc="-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altLang="ko-KR" sz="1800" b="0" i="1" strike="noStrike" spc="-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"/>
                            <m:ctrlPr>
                              <a:rPr lang="en-US" altLang="ko-KR" sz="1800" b="0" i="1" strike="noStrike" spc="-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⌋"/>
                                <m:ctrlPr>
                                  <a:rPr lang="en-US" altLang="ko-KR" sz="1800" b="0" i="1" strike="noStrike" spc="-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b="0" i="1" strike="noStrike" spc="-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1800" b="0" i="1" strike="noStrike" spc="-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ko-KR" sz="1800" b="0" i="1" strike="noStrike" spc="-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800" b="0" i="1" strike="noStrike" spc="-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⌊"/>
                        <m:endChr m:val=""/>
                        <m:ctrlPr>
                          <a:rPr lang="en-US" altLang="ko-KR" i="1" spc="-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⌋"/>
                            <m:ctrlPr>
                              <a:rPr lang="en-US" altLang="ko-KR" i="1" spc="-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spc="-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 spc="-1" dirty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altLang="ko-KR" spc="-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lg</m:t>
                    </m:r>
                    <m:d>
                      <m:dPr>
                        <m:ctrlPr>
                          <a:rPr lang="en-US" altLang="ko-KR" i="1" spc="-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"/>
                            <m:ctrlPr>
                              <a:rPr lang="en-US" altLang="ko-KR" i="1" spc="-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⌋"/>
                                <m:ctrlPr>
                                  <a:rPr lang="en-US" altLang="ko-KR" i="1" spc="-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spc="-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i="1" spc="-1" dirty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ko-KR" dirty="0">
                  <a:solidFill>
                    <a:srgbClr val="000000"/>
                  </a:solidFill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178644" cy="5286129"/>
              </a:xfrm>
              <a:blipFill>
                <a:blip r:embed="rId3"/>
                <a:stretch>
                  <a:fillRect l="-927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5</a:t>
            </a:fld>
            <a:r>
              <a:rPr kumimoji="1" lang="en-US" altLang="en-US" dirty="0"/>
              <a:t> / 19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D44048-53E4-4B30-8CEB-F2B096D25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684" y="5037529"/>
            <a:ext cx="2963610" cy="14136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8F9223-002F-4881-BA2C-30494BBB22A6}"/>
                  </a:ext>
                </a:extLst>
              </p:cNvPr>
              <p:cNvSpPr txBox="1"/>
              <p:nvPr/>
            </p:nvSpPr>
            <p:spPr>
              <a:xfrm>
                <a:off x="6137029" y="3651521"/>
                <a:ext cx="5200801" cy="23989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400050" indent="-400050">
                  <a:lnSpc>
                    <a:spcPct val="120000"/>
                  </a:lnSpc>
                  <a:buAutoNum type="romanLcPeriod"/>
                </a:pPr>
                <a:r>
                  <a:rPr lang="en-US" altLang="ko-KR" dirty="0">
                    <a:solidFill>
                      <a:schemeClr val="bg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.</a:t>
                </a:r>
              </a:p>
              <a:p>
                <a:pPr marL="400050" indent="-400050">
                  <a:lnSpc>
                    <a:spcPct val="120000"/>
                  </a:lnSpc>
                  <a:buAutoNum type="romanLcPeriod"/>
                </a:pPr>
                <a:r>
                  <a:rPr lang="en-US" altLang="ko-KR" dirty="0">
                    <a:solidFill>
                      <a:schemeClr val="bg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.</a:t>
                </a:r>
              </a:p>
              <a:p>
                <a:pPr marL="400050" indent="-400050">
                  <a:lnSpc>
                    <a:spcPct val="120000"/>
                  </a:lnSpc>
                  <a:buAutoNum type="romanLcPeriod"/>
                </a:pPr>
                <a:r>
                  <a:rPr lang="en-US" altLang="ko-KR" dirty="0">
                    <a:solidFill>
                      <a:schemeClr val="bg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.</a:t>
                </a:r>
              </a:p>
              <a:p>
                <a:pPr marL="400050" indent="-400050">
                  <a:lnSpc>
                    <a:spcPct val="120000"/>
                  </a:lnSpc>
                  <a:buAutoNum type="romanLcPeriod"/>
                </a:pPr>
                <a:r>
                  <a:rPr lang="en-US" altLang="ko-KR" dirty="0">
                    <a:solidFill>
                      <a:schemeClr val="bg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.</a:t>
                </a:r>
              </a:p>
              <a:p>
                <a:pPr marL="400050" indent="-400050">
                  <a:lnSpc>
                    <a:spcPct val="120000"/>
                  </a:lnSpc>
                  <a:buAutoNum type="romanLcPeriod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last step holds as long as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400050" indent="-400050">
                  <a:lnSpc>
                    <a:spcPct val="120000"/>
                  </a:lnSpc>
                  <a:buAutoNum type="romanLcPeriod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Require us to show that the solution holds for the boundary condition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8F9223-002F-4881-BA2C-30494BBB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29" y="3651521"/>
                <a:ext cx="5200801" cy="2398990"/>
              </a:xfrm>
              <a:prstGeom prst="rect">
                <a:avLst/>
              </a:prstGeom>
              <a:blipFill>
                <a:blip r:embed="rId5"/>
                <a:stretch>
                  <a:fillRect l="-821" b="-3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040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Divide-and-Conquer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/>
                <a:ea typeface="KoPub돋움체_Pro Medium"/>
              </a:rPr>
              <a:t> The recursion-tree method for solving recurrences</a:t>
            </a:r>
            <a:endParaRPr kumimoji="1" lang="en-US" altLang="ko-KR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b="1" dirty="0">
                <a:ln w="0"/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_Pro Medium"/>
                <a:ea typeface="KoPub돋움체_Pro Medium"/>
              </a:rPr>
              <a:t>Concept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n w="0"/>
                <a:solidFill>
                  <a:srgbClr val="000000"/>
                </a:solidFill>
                <a:latin typeface="KoPub돋움체_Pro Medium"/>
                <a:ea typeface="KoPub돋움체_Pro Medium"/>
              </a:rPr>
              <a:t>We sum all nodes to determine the total cost of the recursion</a:t>
            </a:r>
            <a:endParaRPr lang="en-US" altLang="ko-KR" b="1" dirty="0">
              <a:ln w="0"/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ln w="0"/>
                <a:solidFill>
                  <a:srgbClr val="000000"/>
                </a:solidFill>
                <a:latin typeface="KoPub돋움체_Pro Medium"/>
                <a:ea typeface="KoPub돋움체_Pro Medium"/>
              </a:rPr>
              <a:t>Recursion tree is used to generate a good guess, which we can verify by the substitution method</a:t>
            </a:r>
            <a:endParaRPr lang="en-US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ln w="0"/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120015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1314450" lvl="3" indent="0">
              <a:lnSpc>
                <a:spcPct val="100000"/>
              </a:lnSpc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6</a:t>
            </a:fld>
            <a:r>
              <a:rPr kumimoji="1" lang="en-US" altLang="en-US" dirty="0"/>
              <a:t> / 19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B55729-E3F4-45DB-84B2-3291F733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536" y="3283249"/>
            <a:ext cx="5000898" cy="3096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543085-CB1A-44F5-9508-730EA6EC8BC0}"/>
              </a:ext>
            </a:extLst>
          </p:cNvPr>
          <p:cNvSpPr txBox="1"/>
          <p:nvPr/>
        </p:nvSpPr>
        <p:spPr>
          <a:xfrm>
            <a:off x="6677434" y="3392931"/>
            <a:ext cx="5200801" cy="17341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Each node represents the cost of a single subproblem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Sum the costs within each level of the tree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Sum all the per-level costs to determine the total cost of all levels of the recursion</a:t>
            </a:r>
          </a:p>
        </p:txBody>
      </p:sp>
    </p:spTree>
    <p:extLst>
      <p:ext uri="{BB962C8B-B14F-4D97-AF65-F5344CB8AC3E}">
        <p14:creationId xmlns:p14="http://schemas.microsoft.com/office/powerpoint/2010/main" val="3155957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Divide-and-Conquer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The recursion-tree method for solving recurrences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n w="0"/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oPub돋움체_Pro Medium"/>
                    <a:ea typeface="KoPub돋움체_Pro Medium"/>
                  </a:rPr>
                  <a:t>Concept (cont’d)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can often tolerate a small amount of </a:t>
                </a:r>
                <a:r>
                  <a:rPr lang="en-US" altLang="ko-KR" b="1" dirty="0">
                    <a:ln w="0"/>
                    <a:solidFill>
                      <a:srgbClr val="0070C0"/>
                    </a:solidFill>
                    <a:latin typeface="KoPub돋움체_Pro Medium"/>
                    <a:ea typeface="KoPub돋움체_Pro Medium"/>
                  </a:rPr>
                  <a:t>“</a:t>
                </a:r>
                <a:r>
                  <a:rPr lang="en-US" altLang="ko-KR" b="1" dirty="0" err="1">
                    <a:ln w="0"/>
                    <a:solidFill>
                      <a:srgbClr val="0070C0"/>
                    </a:solidFill>
                    <a:latin typeface="KoPub돋움체_Pro Medium"/>
                    <a:ea typeface="KoPub돋움체_Pro Medium"/>
                  </a:rPr>
                  <a:t>slopness</a:t>
                </a:r>
                <a:r>
                  <a:rPr lang="en-US" altLang="ko-KR" b="1" dirty="0">
                    <a:ln w="0"/>
                    <a:solidFill>
                      <a:srgbClr val="0070C0"/>
                    </a:solidFill>
                    <a:latin typeface="KoPub돋움체_Pro Medium"/>
                    <a:ea typeface="KoPub돋움체_Pro Medium"/>
                  </a:rPr>
                  <a:t>”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Because we can verify a good guess by the substitution method later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b="0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=3</m:t>
                    </m:r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d>
                      <m:dPr>
                        <m:begChr m:val="⌊"/>
                        <m:endChr m:val=""/>
                        <m:ctrlPr>
                          <a:rPr lang="en-US" altLang="ko-KR" b="0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d>
                      <m:dPr>
                        <m:begChr m:val=""/>
                        <m:endChr m:val="⌋"/>
                        <m:ctrlPr>
                          <a:rPr lang="en-US" altLang="ko-KR" b="0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4</m:t>
                        </m:r>
                      </m:e>
                    </m:d>
                    <m:r>
                      <a:rPr lang="en-US" altLang="ko-KR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  <m:r>
                      <a:rPr lang="en-US" altLang="ko-KR" b="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 </m:t>
                    </m:r>
                    <m:r>
                      <a:rPr lang="ko-KR" altLang="en-US" b="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𝜃</m:t>
                    </m:r>
                    <m:r>
                      <a:rPr lang="en-US" altLang="ko-KR" b="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p>
                      <m:sSupPr>
                        <m:ctrlPr>
                          <a:rPr lang="en-US" altLang="ko-KR" b="0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b="0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altLang="ko-KR" b="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   </a:t>
                </a:r>
                <a:r>
                  <a:rPr lang="ko-KR" altLang="en-US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   </a:t>
                </a:r>
                <a14:m>
                  <m:oMath xmlns:m="http://schemas.openxmlformats.org/officeDocument/2006/math">
                    <m:r>
                      <a:rPr lang="en-US" altLang="ko-KR" i="1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i="1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i="1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3</m:t>
                    </m:r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/4)+</m:t>
                    </m:r>
                    <m:r>
                      <a:rPr lang="en-US" altLang="ko-KR" b="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</m:t>
                    </m:r>
                    <m:sSup>
                      <m:sSupPr>
                        <m:ctrlPr>
                          <a:rPr lang="en-US" altLang="ko-KR" b="0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b="0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b="1" dirty="0">
                    <a:ln w="0"/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oPub돋움체_Pro Medium"/>
                    <a:ea typeface="KoPub돋움체_Pro Medium"/>
                  </a:rPr>
                  <a:t>Make a good guess for the recurrence (example)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d>
                      <m:dPr>
                        <m:ctrlP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𝟑</m:t>
                    </m:r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d>
                      <m:dPr>
                        <m:begChr m:val="⌊"/>
                        <m:endChr m:val=""/>
                        <m:ctrlP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d>
                      <m:dPr>
                        <m:begChr m:val=""/>
                        <m:endChr m:val="⌋"/>
                        <m:ctrlP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𝟒</m:t>
                        </m:r>
                      </m:e>
                    </m:d>
                    <m:r>
                      <a:rPr lang="en-US" altLang="ko-KR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)+ </m:t>
                    </m:r>
                    <m:r>
                      <a:rPr lang="ko-KR" altLang="en-US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𝜽</m:t>
                    </m:r>
                    <m:r>
                      <a:rPr lang="en-US" altLang="ko-KR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p>
                      <m:sSupPr>
                        <m:ctrlPr>
                          <a:rPr lang="en-US" altLang="ko-KR" b="1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1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  <m:sup>
                        <m:r>
                          <a:rPr lang="en-US" altLang="ko-KR" b="1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𝟐</m:t>
                        </m:r>
                      </m:sup>
                    </m:sSup>
                    <m:r>
                      <a:rPr lang="en-US" altLang="ko-KR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b="1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i="1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i="1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3</m:t>
                    </m:r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/4)+</m:t>
                    </m:r>
                    <m:r>
                      <a:rPr lang="en-US" altLang="ko-KR" b="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</m:t>
                    </m:r>
                    <m:sSup>
                      <m:sSupPr>
                        <m:ctrlPr>
                          <a:rPr lang="en-US" altLang="ko-KR" b="0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b="0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(sloppiness that we can tolerate)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Assume that n is an exact power of 4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Another example of tolerable sloppiness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All subproblem sizes are integers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14450" lvl="3" indent="0">
                  <a:lnSpc>
                    <a:spcPct val="100000"/>
                  </a:lnSpc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7</a:t>
            </a:fld>
            <a:r>
              <a:rPr kumimoji="1" lang="en-US" altLang="en-US" dirty="0"/>
              <a:t> / 19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613559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Divide-and-Conquer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The recursion-tree method for solving recurrences</a:t>
                </a: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b="1" dirty="0">
                    <a:ln w="0"/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oPub돋움체_Pro Medium"/>
                    <a:ea typeface="KoPub돋움체_Pro Medium"/>
                  </a:rPr>
                  <a:t>Make a good guess for the recurrence (cont’d)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d>
                      <m:dPr>
                        <m:ctrlP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𝟑</m:t>
                    </m:r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d>
                      <m:dPr>
                        <m:begChr m:val="⌊"/>
                        <m:endChr m:val=""/>
                        <m:ctrlP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d>
                      <m:dPr>
                        <m:begChr m:val=""/>
                        <m:endChr m:val="⌋"/>
                        <m:ctrlP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𝟒</m:t>
                        </m:r>
                      </m:e>
                    </m:d>
                    <m:r>
                      <a:rPr lang="en-US" altLang="ko-KR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)+ </m:t>
                    </m:r>
                    <m:r>
                      <a:rPr lang="ko-KR" altLang="en-US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𝜽</m:t>
                    </m:r>
                    <m:r>
                      <a:rPr lang="en-US" altLang="ko-KR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p>
                      <m:sSupPr>
                        <m:ctrlPr>
                          <a:rPr lang="en-US" altLang="ko-KR" b="1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1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  <m:sup>
                        <m:r>
                          <a:rPr lang="en-US" altLang="ko-KR" b="1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𝟐</m:t>
                        </m:r>
                      </m:sup>
                    </m:sSup>
                    <m:r>
                      <a:rPr lang="en-US" altLang="ko-KR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b="1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14450" lvl="3" indent="0">
                  <a:lnSpc>
                    <a:spcPct val="100000"/>
                  </a:lnSpc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8</a:t>
            </a:fld>
            <a:r>
              <a:rPr kumimoji="1" lang="en-US" altLang="en-US" dirty="0"/>
              <a:t> / 19</a:t>
            </a:r>
            <a:endParaRPr kumimoji="1" lang="x-none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ED5947-4037-444E-A318-354FB912F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587" y="2288234"/>
            <a:ext cx="5830114" cy="2010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FB59F5-0D51-47E3-BAE3-04770CB08C35}"/>
                  </a:ext>
                </a:extLst>
              </p:cNvPr>
              <p:cNvSpPr txBox="1"/>
              <p:nvPr/>
            </p:nvSpPr>
            <p:spPr>
              <a:xfrm>
                <a:off x="1737626" y="4369017"/>
                <a:ext cx="9620656" cy="17783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857250" lvl="1" indent="-400050">
                  <a:lnSpc>
                    <a:spcPct val="120000"/>
                  </a:lnSpc>
                  <a:buAutoNum type="romanLcPeriod"/>
                </a:pPr>
                <a:r>
                  <a:rPr lang="en-US" altLang="ko-KR" sz="1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</a:t>
                </a:r>
              </a:p>
              <a:p>
                <a:pPr marL="857250" lvl="1" indent="-400050">
                  <a:lnSpc>
                    <a:spcPct val="120000"/>
                  </a:lnSpc>
                  <a:buAutoNum type="romanLcPeriod"/>
                </a:pPr>
                <a:r>
                  <a:rPr lang="en-US" altLang="ko-KR" sz="18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three subtrees of the root represent the costs incurred by the subproblems of size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/4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Part (c)</a:t>
                </a:r>
              </a:p>
              <a:p>
                <a:pPr marL="857250" lvl="1" indent="-400050">
                  <a:lnSpc>
                    <a:spcPct val="120000"/>
                  </a:lnSpc>
                  <a:buAutoNum type="romanLcPeriod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cost for each of the three children of the root is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</m:t>
                    </m:r>
                    <m:sSup>
                      <m:sSupPr>
                        <m:ctrlPr>
                          <a:rPr lang="en-US" altLang="ko-KR" sz="1600" b="0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b="0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1600" b="0" i="1" dirty="0" smtClean="0">
                                <a:ln w="0"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Pr>
                          <m:num>
                            <m:r>
                              <a:rPr lang="en-US" altLang="ko-KR" sz="1600" b="0" i="1" dirty="0" smtClean="0">
                                <a:ln w="0"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ko-KR" sz="1600" b="0" i="1" dirty="0" smtClean="0">
                                <a:ln w="0"/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4</m:t>
                            </m:r>
                          </m:den>
                        </m:f>
                        <m:r>
                          <a:rPr lang="en-US" altLang="ko-KR" sz="1600" b="0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  <m:sup>
                        <m:r>
                          <a:rPr lang="en-US" altLang="ko-KR" sz="1600" b="0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857250" lvl="1" indent="-400050">
                  <a:lnSpc>
                    <a:spcPct val="120000"/>
                  </a:lnSpc>
                  <a:buFontTx/>
                  <a:buAutoNum type="romanLcPeriod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three subtrees of the root represent the costs incurred by the subproblems of size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/16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FB59F5-0D51-47E3-BAE3-04770CB08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26" y="4369017"/>
                <a:ext cx="9620656" cy="1778307"/>
              </a:xfrm>
              <a:prstGeom prst="rect">
                <a:avLst/>
              </a:prstGeom>
              <a:blipFill>
                <a:blip r:embed="rId5"/>
                <a:stretch>
                  <a:fillRect l="-380" b="-37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7A8893-F8B1-46BD-AAC3-25C15181FA77}"/>
                  </a:ext>
                </a:extLst>
              </p:cNvPr>
              <p:cNvSpPr txBox="1"/>
              <p:nvPr/>
            </p:nvSpPr>
            <p:spPr>
              <a:xfrm>
                <a:off x="1737626" y="2549482"/>
                <a:ext cx="4089433" cy="225125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Part (a) </a:t>
                </a:r>
              </a:p>
              <a:p>
                <a:pPr marL="857250" lvl="1" indent="-400050">
                  <a:lnSpc>
                    <a:spcPct val="120000"/>
                  </a:lnSpc>
                  <a:buAutoNum type="romanLcPeriod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initial state of the recurrence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Part (b) </a:t>
                </a:r>
              </a:p>
              <a:p>
                <a:pPr marL="857250" lvl="1" indent="-400050">
                  <a:lnSpc>
                    <a:spcPct val="120000"/>
                  </a:lnSpc>
                  <a:buAutoNum type="romanLcPeriod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</m:t>
                    </m:r>
                    <m:sSup>
                      <m:sSupPr>
                        <m:ctrlPr>
                          <a:rPr lang="en-US" altLang="ko-KR" sz="1600" b="0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b="0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sz="1600" b="0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term at the root represents the cost at the top level of recursion</a:t>
                </a:r>
              </a:p>
              <a:p>
                <a:pPr marL="400050" indent="-400050">
                  <a:lnSpc>
                    <a:spcPct val="120000"/>
                  </a:lnSpc>
                  <a:buAutoNum type="romanLcPeriod"/>
                </a:pPr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7A8893-F8B1-46BD-AAC3-25C15181F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626" y="2549482"/>
                <a:ext cx="4089433" cy="2251257"/>
              </a:xfrm>
              <a:prstGeom prst="rect">
                <a:avLst/>
              </a:prstGeom>
              <a:blipFill>
                <a:blip r:embed="rId6"/>
                <a:stretch>
                  <a:fillRect l="-8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076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Divide-and-Conquer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The recursion-tree method for solving recurrences</a:t>
                </a: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b="1" dirty="0">
                    <a:ln w="0"/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oPub돋움체_Pro Medium"/>
                    <a:ea typeface="KoPub돋움체_Pro Medium"/>
                  </a:rPr>
                  <a:t>Make a good guess for the recurrence (cont’d)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d>
                      <m:dPr>
                        <m:ctrlP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𝟑</m:t>
                    </m:r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d>
                      <m:dPr>
                        <m:begChr m:val="⌊"/>
                        <m:endChr m:val=""/>
                        <m:ctrlP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  <m:r>
                      <a:rPr lang="en-US" altLang="ko-KR" b="1" i="1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d>
                      <m:dPr>
                        <m:begChr m:val=""/>
                        <m:endChr m:val="⌋"/>
                        <m:ctrlP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𝟒</m:t>
                        </m:r>
                      </m:e>
                    </m:d>
                    <m:r>
                      <a:rPr lang="en-US" altLang="ko-KR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)+ </m:t>
                    </m:r>
                    <m:r>
                      <a:rPr lang="ko-KR" altLang="en-US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𝜽</m:t>
                    </m:r>
                    <m:r>
                      <a:rPr lang="en-US" altLang="ko-KR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p>
                      <m:sSupPr>
                        <m:ctrlPr>
                          <a:rPr lang="en-US" altLang="ko-KR" b="1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1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  <m:sup>
                        <m:r>
                          <a:rPr lang="en-US" altLang="ko-KR" b="1" i="1" dirty="0" smtClean="0">
                            <a:ln w="0"/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𝟐</m:t>
                        </m:r>
                      </m:sup>
                    </m:sSup>
                    <m:r>
                      <a:rPr lang="en-US" altLang="ko-KR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b="1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14450" lvl="3" indent="0">
                  <a:lnSpc>
                    <a:spcPct val="100000"/>
                  </a:lnSpc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9</a:t>
            </a:fld>
            <a:r>
              <a:rPr kumimoji="1" lang="en-US" altLang="en-US" dirty="0"/>
              <a:t> / 19</a:t>
            </a:r>
            <a:endParaRPr kumimoji="1" lang="x-none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2C9D69-4FDE-4981-8F04-5DC9E1E25A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17"/>
          <a:stretch/>
        </p:blipFill>
        <p:spPr>
          <a:xfrm>
            <a:off x="1676535" y="2530625"/>
            <a:ext cx="4791217" cy="2817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C2B103-66FF-41BC-9FCC-355DC7AEBD00}"/>
                  </a:ext>
                </a:extLst>
              </p:cNvPr>
              <p:cNvSpPr txBox="1"/>
              <p:nvPr/>
            </p:nvSpPr>
            <p:spPr>
              <a:xfrm>
                <a:off x="6585018" y="2533203"/>
                <a:ext cx="5115980" cy="279550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Subproblem size for a node at depth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: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4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tree has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4</m:t>
                            </m:r>
                          </m:sub>
                        </m:sSub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+1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levels</a:t>
                </a:r>
              </a:p>
              <a:p>
                <a:pPr marL="857250" lvl="1" indent="-400050">
                  <a:lnSpc>
                    <a:spcPct val="120000"/>
                  </a:lnSpc>
                  <a:buAutoNum type="romanLcPeriod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Bottom node size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n</m:t>
                        </m:r>
                      </m:num>
                      <m:den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4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=1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</a:p>
              <a:p>
                <a:pPr marL="857250" lvl="1" indent="-400050">
                  <a:lnSpc>
                    <a:spcPct val="120000"/>
                  </a:lnSpc>
                  <a:buAutoNum type="romanLcPeriod"/>
                </a:pPr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=</m:t>
                    </m:r>
                    <m:func>
                      <m:func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0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4</m:t>
                            </m:r>
                          </m:sub>
                        </m:sSub>
                      </m:fName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</m:func>
                  </m:oMath>
                </a14:m>
                <a:endParaRPr lang="en-US" altLang="ko-KR" sz="1600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number of nodes at depth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3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𝑖</m:t>
                        </m:r>
                      </m:sup>
                    </m:sSup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cost of each node at level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𝑐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(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  <m:t>4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total cost of level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=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3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𝑖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𝑐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(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  <m:t>4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𝑐𝑛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ko-K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(</m:t>
                        </m:r>
                        <m:f>
                          <m:fPr>
                            <m:ctrlP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ko-K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16</m:t>
                            </m:r>
                          </m:den>
                        </m:f>
                        <m:r>
                          <a:rPr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𝑖</m:t>
                        </m:r>
                      </m:sup>
                    </m:sSup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C2B103-66FF-41BC-9FCC-355DC7AEB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018" y="2533203"/>
                <a:ext cx="5115980" cy="2795509"/>
              </a:xfrm>
              <a:prstGeom prst="rect">
                <a:avLst/>
              </a:prstGeom>
              <a:blipFill>
                <a:blip r:embed="rId5"/>
                <a:stretch>
                  <a:fillRect l="-715" b="-8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38C4D5-34B3-4036-AC94-48D114F9A7F3}"/>
                  </a:ext>
                </a:extLst>
              </p:cNvPr>
              <p:cNvSpPr txBox="1"/>
              <p:nvPr/>
            </p:nvSpPr>
            <p:spPr>
              <a:xfrm>
                <a:off x="1676536" y="5399330"/>
                <a:ext cx="9816964" cy="76040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bottom level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3</m:t>
                        </m:r>
                      </m:e>
                      <m:sup>
                        <m:func>
                          <m:func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0" smtClean="0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  <m:t>4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𝑛</m:t>
                            </m:r>
                          </m:e>
                        </m:func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  <m:t>4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3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nodes, each contributing cost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a constant  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 total cost of bottom level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  <m:t>4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3</m:t>
                            </m:r>
                          </m:e>
                        </m:func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=</m:t>
                    </m:r>
                    <m:r>
                      <a:rPr lang="ko-KR" alt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𝜃</m:t>
                    </m:r>
                    <m:r>
                      <a:rPr lang="en-US" altLang="ko-K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  <m:t>4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3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)</a:t>
                </a:r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38C4D5-34B3-4036-AC94-48D114F9A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536" y="5399330"/>
                <a:ext cx="9816964" cy="760401"/>
              </a:xfrm>
              <a:prstGeom prst="rect">
                <a:avLst/>
              </a:prstGeom>
              <a:blipFill>
                <a:blip r:embed="rId6"/>
                <a:stretch>
                  <a:fillRect l="-373" b="-13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20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0B0AC476AE2404892285925C8028CAD" ma:contentTypeVersion="0" ma:contentTypeDescription="새 문서를 만듭니다." ma:contentTypeScope="" ma:versionID="c08438f5f632b001068e8720fe8baeb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07795a6e1969126afd282ed6d633bd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04EF5A-30FB-438D-BB7B-EB80AC2ACB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7423A6-9200-4B82-8682-20E2FE4F6B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507EFED-8C11-4EC9-BB7A-F0D6136EE492}">
  <ds:schemaRefs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38216</TotalTime>
  <Words>2243</Words>
  <Application>Microsoft Office PowerPoint</Application>
  <PresentationFormat>와이드스크린</PresentationFormat>
  <Paragraphs>371</Paragraphs>
  <Slides>19</Slides>
  <Notes>19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Introduction to Algorithms</vt:lpstr>
      <vt:lpstr>Contents</vt:lpstr>
      <vt:lpstr>Divide-and-Conquer</vt:lpstr>
      <vt:lpstr>Divide-and-Conquer</vt:lpstr>
      <vt:lpstr>Divide-and-Conquer</vt:lpstr>
      <vt:lpstr>Divide-and-Conquer</vt:lpstr>
      <vt:lpstr>Divide-and-Conquer</vt:lpstr>
      <vt:lpstr>Divide-and-Conquer</vt:lpstr>
      <vt:lpstr>Divide-and-Conquer</vt:lpstr>
      <vt:lpstr>Divide-and-Conquer</vt:lpstr>
      <vt:lpstr>Divide-and-Conquer</vt:lpstr>
      <vt:lpstr>Divide-and-Conquer</vt:lpstr>
      <vt:lpstr>Divide-and-Conquer</vt:lpstr>
      <vt:lpstr>Divide-and-Conquer</vt:lpstr>
      <vt:lpstr>Divide-and-Conquer</vt:lpstr>
      <vt:lpstr>Divide-and-Conquer</vt:lpstr>
      <vt:lpstr>Divide-and-Conquer</vt:lpstr>
      <vt:lpstr>PowerPoint 프레젠테이션</vt:lpstr>
      <vt:lpstr>Divide-and-Conquer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이강만</dc:creator>
  <cp:lastModifiedBy>동연</cp:lastModifiedBy>
  <cp:revision>1810</cp:revision>
  <cp:lastPrinted>2021-05-14T05:14:04Z</cp:lastPrinted>
  <dcterms:created xsi:type="dcterms:W3CDTF">2020-09-17T05:44:36Z</dcterms:created>
  <dcterms:modified xsi:type="dcterms:W3CDTF">2021-09-24T01:26:13Z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0x01010080B0AC476AE2404892285925C8028CAD</vt:lpwstr>
  </property>
</Properties>
</file>